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1"/>
  </p:notesMasterIdLst>
  <p:sldIdLst>
    <p:sldId id="314" r:id="rId2"/>
    <p:sldId id="319" r:id="rId3"/>
    <p:sldId id="364" r:id="rId4"/>
    <p:sldId id="382" r:id="rId5"/>
    <p:sldId id="366" r:id="rId6"/>
    <p:sldId id="317" r:id="rId7"/>
    <p:sldId id="331" r:id="rId8"/>
    <p:sldId id="307" r:id="rId9"/>
    <p:sldId id="315" r:id="rId10"/>
    <p:sldId id="318" r:id="rId11"/>
    <p:sldId id="332" r:id="rId12"/>
    <p:sldId id="344" r:id="rId13"/>
    <p:sldId id="333" r:id="rId14"/>
    <p:sldId id="338" r:id="rId15"/>
    <p:sldId id="350" r:id="rId16"/>
    <p:sldId id="365" r:id="rId17"/>
    <p:sldId id="368" r:id="rId18"/>
    <p:sldId id="339" r:id="rId19"/>
    <p:sldId id="340" r:id="rId20"/>
    <p:sldId id="341" r:id="rId21"/>
    <p:sldId id="342" r:id="rId22"/>
    <p:sldId id="343" r:id="rId23"/>
    <p:sldId id="367" r:id="rId24"/>
    <p:sldId id="374" r:id="rId25"/>
    <p:sldId id="375" r:id="rId26"/>
    <p:sldId id="376" r:id="rId27"/>
    <p:sldId id="385" r:id="rId28"/>
    <p:sldId id="345" r:id="rId29"/>
    <p:sldId id="346" r:id="rId30"/>
    <p:sldId id="347" r:id="rId31"/>
    <p:sldId id="348" r:id="rId32"/>
    <p:sldId id="349" r:id="rId33"/>
    <p:sldId id="370" r:id="rId34"/>
    <p:sldId id="383" r:id="rId35"/>
    <p:sldId id="351" r:id="rId36"/>
    <p:sldId id="353" r:id="rId37"/>
    <p:sldId id="355" r:id="rId38"/>
    <p:sldId id="354" r:id="rId39"/>
    <p:sldId id="357" r:id="rId40"/>
    <p:sldId id="358" r:id="rId41"/>
    <p:sldId id="359" r:id="rId42"/>
    <p:sldId id="361" r:id="rId43"/>
    <p:sldId id="325" r:id="rId44"/>
    <p:sldId id="378" r:id="rId45"/>
    <p:sldId id="362" r:id="rId46"/>
    <p:sldId id="286" r:id="rId47"/>
    <p:sldId id="320" r:id="rId48"/>
    <p:sldId id="371" r:id="rId49"/>
    <p:sldId id="334" r:id="rId50"/>
    <p:sldId id="386" r:id="rId51"/>
    <p:sldId id="330" r:id="rId52"/>
    <p:sldId id="336" r:id="rId53"/>
    <p:sldId id="280" r:id="rId54"/>
    <p:sldId id="281" r:id="rId55"/>
    <p:sldId id="290" r:id="rId56"/>
    <p:sldId id="384" r:id="rId57"/>
    <p:sldId id="380" r:id="rId58"/>
    <p:sldId id="372" r:id="rId59"/>
    <p:sldId id="329" r:id="rId60"/>
  </p:sldIdLst>
  <p:sldSz cx="9144000" cy="6858000" type="screen4x3"/>
  <p:notesSz cx="6800850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40"/>
    <a:srgbClr val="B9FFD9"/>
    <a:srgbClr val="93FFAD"/>
    <a:srgbClr val="FFFFE1"/>
    <a:srgbClr val="85FFBC"/>
    <a:srgbClr val="E0F2CE"/>
    <a:srgbClr val="F3FA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1" autoAdjust="0"/>
    <p:restoredTop sz="92968" autoAdjust="0"/>
  </p:normalViewPr>
  <p:slideViewPr>
    <p:cSldViewPr>
      <p:cViewPr>
        <p:scale>
          <a:sx n="106" d="100"/>
          <a:sy n="106" d="100"/>
        </p:scale>
        <p:origin x="-70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035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2242" y="0"/>
            <a:ext cx="2947035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0B780-889C-4AB8-832D-D220418C0186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39775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086" y="4689516"/>
            <a:ext cx="544068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7035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2242" y="9377317"/>
            <a:ext cx="2947035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5D17F-050E-44D0-9D48-7F9890A696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164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0540" indent="-284823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39293" indent="-227859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595009" indent="-227859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0726" indent="-227859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06444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2160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17878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73594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003211" fontAlgn="base">
              <a:spcBef>
                <a:spcPct val="0"/>
              </a:spcBef>
              <a:spcAft>
                <a:spcPct val="0"/>
              </a:spcAft>
            </a:pPr>
            <a:fld id="{E76C7DEA-C5DC-4050-BD4A-FA2AD980B21F}" type="slidenum">
              <a:rPr lang="ru-RU" sz="1200">
                <a:solidFill>
                  <a:srgbClr val="000000"/>
                </a:solidFill>
              </a:rPr>
              <a:pPr defTabSz="1003211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194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0540" indent="-284823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39293" indent="-227859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595009" indent="-227859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0726" indent="-227859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06444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2160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17878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73594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003211" fontAlgn="base">
              <a:spcBef>
                <a:spcPct val="0"/>
              </a:spcBef>
              <a:spcAft>
                <a:spcPct val="0"/>
              </a:spcAft>
            </a:pPr>
            <a:fld id="{4247739D-8A3C-4A77-8552-5BE350D2ED78}" type="slidenum">
              <a:rPr lang="ru-RU" sz="1200">
                <a:solidFill>
                  <a:srgbClr val="000000"/>
                </a:solidFill>
              </a:rPr>
              <a:pPr defTabSz="1003211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204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0540" indent="-284823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39293" indent="-227859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595009" indent="-227859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0726" indent="-227859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06444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2160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17878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73594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003211" fontAlgn="base">
              <a:spcBef>
                <a:spcPct val="0"/>
              </a:spcBef>
              <a:spcAft>
                <a:spcPct val="0"/>
              </a:spcAft>
            </a:pPr>
            <a:fld id="{4247739D-8A3C-4A77-8552-5BE350D2ED78}" type="slidenum">
              <a:rPr lang="ru-RU" sz="1200">
                <a:solidFill>
                  <a:srgbClr val="000000"/>
                </a:solidFill>
              </a:rPr>
              <a:pPr defTabSz="1003211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204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0540" indent="-284823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39293" indent="-227859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595009" indent="-227859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0726" indent="-227859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06444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2160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17878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73594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003211" fontAlgn="base">
              <a:spcBef>
                <a:spcPct val="0"/>
              </a:spcBef>
              <a:spcAft>
                <a:spcPct val="0"/>
              </a:spcAft>
            </a:pPr>
            <a:fld id="{4247739D-8A3C-4A77-8552-5BE350D2ED78}" type="slidenum">
              <a:rPr lang="ru-RU" sz="1200">
                <a:solidFill>
                  <a:srgbClr val="000000"/>
                </a:solidFill>
              </a:rPr>
              <a:pPr defTabSz="1003211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204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0540" indent="-284823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39293" indent="-227859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595009" indent="-227859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0726" indent="-227859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06444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2160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17878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73594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003211" fontAlgn="base">
              <a:spcBef>
                <a:spcPct val="0"/>
              </a:spcBef>
              <a:spcAft>
                <a:spcPct val="0"/>
              </a:spcAft>
            </a:pPr>
            <a:fld id="{4247739D-8A3C-4A77-8552-5BE350D2ED78}" type="slidenum">
              <a:rPr lang="ru-RU" sz="1200">
                <a:solidFill>
                  <a:srgbClr val="000000"/>
                </a:solidFill>
              </a:rPr>
              <a:pPr defTabSz="1003211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204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0540" indent="-284823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39293" indent="-227859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595009" indent="-227859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0726" indent="-227859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06444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2160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17878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73594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003211" fontAlgn="base">
              <a:spcBef>
                <a:spcPct val="0"/>
              </a:spcBef>
              <a:spcAft>
                <a:spcPct val="0"/>
              </a:spcAft>
            </a:pPr>
            <a:fld id="{4247739D-8A3C-4A77-8552-5BE350D2ED78}" type="slidenum">
              <a:rPr lang="ru-RU" sz="1200">
                <a:solidFill>
                  <a:srgbClr val="000000"/>
                </a:solidFill>
              </a:rPr>
              <a:pPr defTabSz="1003211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204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0540" indent="-284823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39293" indent="-227859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595009" indent="-227859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0726" indent="-227859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06444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2160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17878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73594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003211" fontAlgn="base">
              <a:spcBef>
                <a:spcPct val="0"/>
              </a:spcBef>
              <a:spcAft>
                <a:spcPct val="0"/>
              </a:spcAft>
            </a:pPr>
            <a:fld id="{4247739D-8A3C-4A77-8552-5BE350D2ED78}" type="slidenum">
              <a:rPr lang="ru-RU" sz="1200">
                <a:solidFill>
                  <a:srgbClr val="000000"/>
                </a:solidFill>
              </a:rPr>
              <a:pPr defTabSz="1003211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204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0540" indent="-284823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39293" indent="-227859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595009" indent="-227859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0726" indent="-227859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06444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2160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17878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73594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003211" fontAlgn="base">
              <a:spcBef>
                <a:spcPct val="0"/>
              </a:spcBef>
              <a:spcAft>
                <a:spcPct val="0"/>
              </a:spcAft>
            </a:pPr>
            <a:fld id="{4247739D-8A3C-4A77-8552-5BE350D2ED78}" type="slidenum">
              <a:rPr lang="ru-RU" sz="1200">
                <a:solidFill>
                  <a:srgbClr val="000000"/>
                </a:solidFill>
              </a:rPr>
              <a:pPr defTabSz="1003211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204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55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57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58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0540" indent="-284823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39293" indent="-227859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595009" indent="-227859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0726" indent="-227859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06444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2160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17878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73594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003211" fontAlgn="base">
              <a:spcBef>
                <a:spcPct val="0"/>
              </a:spcBef>
              <a:spcAft>
                <a:spcPct val="0"/>
              </a:spcAft>
            </a:pPr>
            <a:fld id="{E76C7DEA-C5DC-4050-BD4A-FA2AD980B21F}" type="slidenum">
              <a:rPr lang="ru-RU" sz="1200">
                <a:solidFill>
                  <a:srgbClr val="000000"/>
                </a:solidFill>
              </a:rPr>
              <a:pPr defTabSz="1003211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194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822574-371C-43B6-A91B-C0B53AF62C22}" type="slidenum">
              <a:rPr lang="ru-RU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800" y="4689334"/>
            <a:ext cx="5441251" cy="444306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0540" indent="-284823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39293" indent="-227859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595009" indent="-227859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0726" indent="-227859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06444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2160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17878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73594" indent="-227859" defTabSz="1003211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003211" fontAlgn="base">
              <a:spcBef>
                <a:spcPct val="0"/>
              </a:spcBef>
              <a:spcAft>
                <a:spcPct val="0"/>
              </a:spcAft>
            </a:pPr>
            <a:fld id="{4247739D-8A3C-4A77-8552-5BE350D2ED78}" type="slidenum">
              <a:rPr lang="ru-RU" sz="1200">
                <a:solidFill>
                  <a:srgbClr val="000000"/>
                </a:solidFill>
              </a:rPr>
              <a:pPr defTabSz="1003211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204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50888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06475" fontAlgn="base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6AF64-EDB7-417B-B475-053E82B90D5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B9E5-74DF-4BE0-AED2-D6EF4DE9E5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622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3DE7-8C50-4578-8A48-57A82C5935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B9E5-74DF-4BE0-AED2-D6EF4DE9E5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55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BE8B-0B89-4059-B21A-39498132EA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B9E5-74DF-4BE0-AED2-D6EF4DE9E5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08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3DF28D41-95D5-45B1-AAB6-9E2CFEA25B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795E214F-3204-41FB-955A-DD440550C37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71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D4C2-F20F-4FCB-AAB0-4F00500750A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B9E5-74DF-4BE0-AED2-D6EF4DE9E5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6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3D7FB-FFCC-43EE-B57A-9332B28BCB3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B9E5-74DF-4BE0-AED2-D6EF4DE9E5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84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3657-0F8B-4E56-AE7F-CB0FDE21838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B9E5-74DF-4BE0-AED2-D6EF4DE9E5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759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2F04-B82C-4837-88B0-B6CC3355C1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B9E5-74DF-4BE0-AED2-D6EF4DE9E5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7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5ED2C-84BE-4482-942D-2B5E6547F16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B9E5-74DF-4BE0-AED2-D6EF4DE9E5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9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A0817-5802-496E-BD07-D441678E6B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B9E5-74DF-4BE0-AED2-D6EF4DE9E5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26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075D-57CA-4DCB-BC94-2B86EE2B21F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B9E5-74DF-4BE0-AED2-D6EF4DE9E5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72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E0C3-A3AB-4B95-A01E-88EA3EFDC38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B9E5-74DF-4BE0-AED2-D6EF4DE9E5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594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54F05-FD98-4EDB-86CD-EE11CE7EF8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3B9E5-74DF-4BE0-AED2-D6EF4DE9E5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7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ru.wikipedia.org/wiki/%D0%A2%D0%B5%D0%BA%D1%81%D1%82" TargetMode="External"/><Relationship Id="rId4" Type="http://schemas.openxmlformats.org/officeDocument/2006/relationships/hyperlink" Target="https://ru.wikipedia.org/wiki/%D0%A0%D0%B5%D0%B4%D0%B0%D0%BA%D1%82%D0%BE%D1%8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F%D1%83%D0%BD%D0%BA%D1%82%D1%83%D0%B0%D1%86%D0%B8%D1%8F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ru.wikipedia.org/wiki/%D0%9C%D0%BE%D1%80%D1%84%D0%BE%D0%BB%D0%BE%D0%B3%D0%B8%D1%8F_(%D0%BB%D0%B8%D0%BD%D0%B3%D0%B2%D0%B8%D1%81%D1%82%D0%B8%D0%BA%D0%B0)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u.wikipedia.org/wiki/%D0%9E%D1%80%D1%84%D0%BE%D0%B3%D1%80%D0%B0%D1%84%D0%B8%D1%8F" TargetMode="External"/><Relationship Id="rId5" Type="http://schemas.openxmlformats.org/officeDocument/2006/relationships/hyperlink" Target="https://ru.wikipedia.org/wiki/%D0%9E%D1%88%D0%B8%D0%B1%D0%BA%D0%B0" TargetMode="External"/><Relationship Id="rId4" Type="http://schemas.openxmlformats.org/officeDocument/2006/relationships/hyperlink" Target="https://ru.wikipedia.org/wiki/%D0%A2%D0%B5%D0%BA%D1%81%D1%82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2" b="1389"/>
          <a:stretch>
            <a:fillRect/>
          </a:stretch>
        </p:blipFill>
        <p:spPr bwMode="auto">
          <a:xfrm>
            <a:off x="-133920" y="-97909"/>
            <a:ext cx="9277920" cy="69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3900"/>
            <a:ext cx="3497760" cy="92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12"/>
          <p:cNvSpPr txBox="1">
            <a:spLocks noChangeArrowheads="1"/>
          </p:cNvSpPr>
          <p:nvPr/>
        </p:nvSpPr>
        <p:spPr bwMode="auto">
          <a:xfrm>
            <a:off x="16998" y="1484784"/>
            <a:ext cx="8955545" cy="397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0647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0647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0647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0647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Подготовка к печати</a:t>
            </a:r>
          </a:p>
          <a:p>
            <a:pPr algn="ctr"/>
            <a:r>
              <a:rPr lang="ru-RU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рукописей учебной и научной литературы для обеспечения</a:t>
            </a:r>
          </a:p>
          <a:p>
            <a:pPr algn="ctr"/>
            <a:r>
              <a:rPr lang="ru-RU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учебно-воспитательного процесса в высшем учебном заведении</a:t>
            </a:r>
            <a:endParaRPr lang="ru-RU" sz="4200" b="1" dirty="0">
              <a:solidFill>
                <a:srgbClr val="000000"/>
              </a:solidFill>
            </a:endParaRPr>
          </a:p>
        </p:txBody>
      </p:sp>
      <p:sp>
        <p:nvSpPr>
          <p:cNvPr id="3077" name="Text Box 13"/>
          <p:cNvSpPr txBox="1">
            <a:spLocks noChangeArrowheads="1"/>
          </p:cNvSpPr>
          <p:nvPr/>
        </p:nvSpPr>
        <p:spPr bwMode="auto">
          <a:xfrm>
            <a:off x="0" y="5805264"/>
            <a:ext cx="8507520" cy="66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0647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0647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0647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0647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ct val="93000"/>
              </a:lnSpc>
            </a:pPr>
            <a:r>
              <a:rPr lang="ru-RU" b="1" dirty="0" smtClean="0">
                <a:solidFill>
                  <a:schemeClr val="bg1"/>
                </a:solidFill>
                <a:latin typeface="Arial" charset="0"/>
              </a:rPr>
              <a:t>Руководитель редакционного отдела</a:t>
            </a:r>
          </a:p>
          <a:p>
            <a:pPr algn="r">
              <a:lnSpc>
                <a:spcPct val="93000"/>
              </a:lnSpc>
            </a:pPr>
            <a:r>
              <a:rPr lang="ru-RU" b="1" dirty="0" smtClean="0">
                <a:solidFill>
                  <a:schemeClr val="bg1"/>
                </a:solidFill>
                <a:latin typeface="Arial" charset="0"/>
              </a:rPr>
              <a:t>Нина Петровна </a:t>
            </a:r>
            <a:r>
              <a:rPr lang="ru-RU" b="1" dirty="0" err="1" smtClean="0">
                <a:solidFill>
                  <a:schemeClr val="bg1"/>
                </a:solidFill>
                <a:latin typeface="Arial" charset="0"/>
              </a:rPr>
              <a:t>Лиханская</a:t>
            </a:r>
            <a:endParaRPr lang="ru-RU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78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chemeClr val="tx1"/>
                </a:solidFill>
                <a:latin typeface="Calibri" pitchFamily="34" charset="0"/>
              </a:defRPr>
            </a:lvl1pPr>
            <a:lvl2pPr marL="673856" indent="-259175"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1036701" indent="-207340">
              <a:defRPr sz="1800">
                <a:solidFill>
                  <a:schemeClr val="tx1"/>
                </a:solidFill>
                <a:latin typeface="Calibri" pitchFamily="34" charset="0"/>
              </a:defRPr>
            </a:lvl3pPr>
            <a:lvl4pPr marL="1451381" indent="-207340">
              <a:defRPr sz="1800">
                <a:solidFill>
                  <a:schemeClr val="tx1"/>
                </a:solidFill>
                <a:latin typeface="Calibri" pitchFamily="34" charset="0"/>
              </a:defRPr>
            </a:lvl4pPr>
            <a:lvl5pPr marL="1866062" indent="-207340">
              <a:defRPr sz="1800">
                <a:solidFill>
                  <a:schemeClr val="tx1"/>
                </a:solidFill>
                <a:latin typeface="Calibri" pitchFamily="34" charset="0"/>
              </a:defRPr>
            </a:lvl5pPr>
            <a:lvl6pPr marL="2280742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6pPr>
            <a:lvl7pPr marL="269542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7pPr>
            <a:lvl8pPr marL="311010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8pPr>
            <a:lvl9pPr marL="352478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73" fontAlgn="base">
              <a:spcBef>
                <a:spcPct val="0"/>
              </a:spcBef>
              <a:spcAft>
                <a:spcPct val="0"/>
              </a:spcAft>
            </a:pPr>
            <a:fld id="{0A39B204-6BF1-4BB1-9D6C-AB7C92F8F71E}" type="slidenum">
              <a:rPr lang="ru-RU" sz="1200">
                <a:solidFill>
                  <a:srgbClr val="898989"/>
                </a:solidFill>
              </a:rPr>
              <a:pPr defTabSz="912873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996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6220" y="5787970"/>
            <a:ext cx="33361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/>
              <a:t>Ст</a:t>
            </a:r>
            <a:r>
              <a:rPr lang="ru-RU" sz="1400" dirty="0"/>
              <a:t> </a:t>
            </a:r>
            <a:r>
              <a:rPr lang="ru-RU" sz="1400" dirty="0" err="1"/>
              <a:t>КубГАУ</a:t>
            </a:r>
            <a:r>
              <a:rPr lang="ru-RU" sz="1400" dirty="0"/>
              <a:t> </a:t>
            </a:r>
            <a:r>
              <a:rPr lang="ru-RU" sz="1400" dirty="0" smtClean="0"/>
              <a:t>3.3.1–2012</a:t>
            </a:r>
          </a:p>
          <a:p>
            <a:r>
              <a:rPr lang="ru-RU" sz="1400" dirty="0" smtClean="0"/>
              <a:t>Версия </a:t>
            </a:r>
            <a:r>
              <a:rPr lang="ru-RU" sz="1400" dirty="0"/>
              <a:t>1.0 «Учебные и научные издания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Требования </a:t>
            </a:r>
            <a:r>
              <a:rPr lang="ru-RU" sz="1400" dirty="0"/>
              <a:t>к структуре и оформлению</a:t>
            </a:r>
            <a:r>
              <a:rPr lang="ru-RU" sz="1400" dirty="0" smtClean="0"/>
              <a:t>». </a:t>
            </a:r>
            <a:endParaRPr lang="ru-RU" sz="1400" dirty="0" smtClean="0">
              <a:solidFill>
                <a:prstClr val="black"/>
              </a:solidFill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3395437" y="1628800"/>
            <a:ext cx="2373414" cy="3239104"/>
          </a:xfrm>
          <a:prstGeom prst="rect">
            <a:avLst/>
          </a:prstGeom>
          <a:solidFill>
            <a:srgbClr val="E0F2CE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03042" y="1630056"/>
            <a:ext cx="2373414" cy="3239104"/>
          </a:xfrm>
          <a:prstGeom prst="rect">
            <a:avLst/>
          </a:prstGeom>
          <a:solidFill>
            <a:srgbClr val="FFFFE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724128" y="1820343"/>
            <a:ext cx="36004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" dirty="0" smtClean="0">
                <a:latin typeface="Arial" pitchFamily="34" charset="0"/>
                <a:cs typeface="Arial" pitchFamily="34" charset="0"/>
              </a:rPr>
              <a:t>МИНИСТЕРСТВО СЕЛЬСКОГО ХОЗЯЙСТВА РФ</a:t>
            </a:r>
          </a:p>
          <a:p>
            <a:pPr algn="ctr"/>
            <a:r>
              <a:rPr lang="ru-RU" sz="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ФГБОУ ВПО «Кубанский государственный</a:t>
            </a:r>
          </a:p>
          <a:p>
            <a:pPr algn="ctr"/>
            <a:r>
              <a:rPr lang="ru-RU" sz="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аграрный университет»</a:t>
            </a: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УЧЕБНЫЕ И НАУЧНЫЕ ИЗДАНИЯ</a:t>
            </a:r>
          </a:p>
          <a:p>
            <a:pPr algn="ctr">
              <a:lnSpc>
                <a:spcPct val="150000"/>
              </a:lnSpc>
            </a:pP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Правила оформления титульных элементов</a:t>
            </a:r>
          </a:p>
          <a:p>
            <a:pPr algn="ctr">
              <a:lnSpc>
                <a:spcPct val="150000"/>
              </a:lnSpc>
            </a:pP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Методические указания</a:t>
            </a:r>
          </a:p>
          <a:p>
            <a:pPr algn="ctr"/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оформлению </a:t>
            </a:r>
            <a:r>
              <a:rPr lang="ru-RU" sz="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титулатуры</a:t>
            </a:r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для профессорско-преподавательского состава</a:t>
            </a:r>
          </a:p>
          <a:p>
            <a:pPr algn="ctr"/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Кубанского </a:t>
            </a:r>
            <a:r>
              <a:rPr lang="ru-RU" sz="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госагроуниверситета</a:t>
            </a:r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Краснодар</a:t>
            </a:r>
          </a:p>
          <a:p>
            <a:pPr algn="ctr"/>
            <a:r>
              <a:rPr lang="ru-RU" sz="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КубГАУ</a:t>
            </a:r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4515" y="1844824"/>
            <a:ext cx="36004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" dirty="0" smtClean="0">
                <a:latin typeface="Arial" pitchFamily="34" charset="0"/>
                <a:cs typeface="Arial" pitchFamily="34" charset="0"/>
              </a:rPr>
              <a:t>МИНИСТЕРСТВО СЕЛЬСКОГО ХОЗЯЙСТВА РФ</a:t>
            </a:r>
          </a:p>
          <a:p>
            <a:pPr algn="ctr"/>
            <a:r>
              <a:rPr lang="ru-RU" sz="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ФГБОУ ВПО «Кубанский государственный</a:t>
            </a:r>
          </a:p>
          <a:p>
            <a:pPr algn="ctr"/>
            <a:r>
              <a:rPr lang="ru-RU" sz="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аграрный университет»</a:t>
            </a: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УЧЕБНЫЕ И НАУЧНЫЕ ИЗДАНИЯ</a:t>
            </a:r>
          </a:p>
          <a:p>
            <a:pPr algn="ctr">
              <a:lnSpc>
                <a:spcPct val="150000"/>
              </a:lnSpc>
            </a:pP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Подготовка к печати</a:t>
            </a:r>
          </a:p>
          <a:p>
            <a:pPr algn="ctr">
              <a:lnSpc>
                <a:spcPct val="150000"/>
              </a:lnSpc>
            </a:pP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Методические указания</a:t>
            </a: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Краснодар</a:t>
            </a:r>
          </a:p>
          <a:p>
            <a:pPr algn="ctr"/>
            <a:r>
              <a:rPr lang="ru-RU" sz="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КубГАУ</a:t>
            </a:r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0394" y="1630056"/>
            <a:ext cx="2373414" cy="3239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-108520" y="1806783"/>
            <a:ext cx="360040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" dirty="0" smtClean="0">
                <a:latin typeface="Arial" pitchFamily="34" charset="0"/>
                <a:cs typeface="Arial" pitchFamily="34" charset="0"/>
              </a:rPr>
              <a:t>МИНИСТЕРСТВО СЕЛЬСКОГО ХОЗЯЙСТВА РФ</a:t>
            </a:r>
          </a:p>
          <a:p>
            <a:pPr algn="ctr"/>
            <a:r>
              <a:rPr lang="ru-RU" sz="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ФГБОУ ВПО «Кубанский государственный</a:t>
            </a:r>
          </a:p>
          <a:p>
            <a:pPr algn="ctr"/>
            <a:r>
              <a:rPr lang="ru-RU" sz="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аграрный университет»</a:t>
            </a: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УЧЕБНЫЕ И НАУЧНЫЕ ИЗДАНИЯ</a:t>
            </a:r>
          </a:p>
          <a:p>
            <a:pPr algn="ctr">
              <a:lnSpc>
                <a:spcPct val="150000"/>
              </a:lnSpc>
            </a:pP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Основные виды и аппарат</a:t>
            </a:r>
          </a:p>
          <a:p>
            <a:pPr algn="ctr">
              <a:lnSpc>
                <a:spcPct val="150000"/>
              </a:lnSpc>
            </a:pP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Методические указания</a:t>
            </a:r>
            <a:endParaRPr lang="ru-RU" sz="5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sz="5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определению вида издания и его соответствия содержанию</a:t>
            </a:r>
            <a:endParaRPr lang="ru-RU" sz="5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для профессорско-преподавательского состава</a:t>
            </a:r>
          </a:p>
          <a:p>
            <a:pPr algn="ctr"/>
            <a:r>
              <a:rPr lang="ru-RU" sz="5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Кубанского </a:t>
            </a:r>
            <a:r>
              <a:rPr lang="ru-RU" sz="55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госагроуниверситета</a:t>
            </a:r>
            <a:endParaRPr lang="ru-RU" sz="5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Краснодар</a:t>
            </a:r>
          </a:p>
          <a:p>
            <a:pPr algn="ctr"/>
            <a:r>
              <a:rPr lang="ru-RU" sz="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КубГАУ</a:t>
            </a:r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20140</a:t>
            </a:r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6220" y="4981584"/>
            <a:ext cx="3207348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7313" algn="just">
              <a:lnSpc>
                <a:spcPct val="90000"/>
              </a:lnSpc>
            </a:pPr>
            <a:r>
              <a:rPr lang="ru-RU" sz="1400" dirty="0" smtClean="0"/>
              <a:t>В </a:t>
            </a:r>
            <a:r>
              <a:rPr lang="ru-RU" sz="1400" dirty="0"/>
              <a:t>методических указаниях приводится </a:t>
            </a:r>
            <a:r>
              <a:rPr lang="ru-RU" sz="1400" dirty="0" smtClean="0"/>
              <a:t>информация по основным элементам </a:t>
            </a:r>
            <a:r>
              <a:rPr lang="ru-RU" sz="1400" dirty="0"/>
              <a:t>книги, </a:t>
            </a:r>
            <a:r>
              <a:rPr lang="ru-RU" sz="1400" dirty="0" smtClean="0"/>
              <a:t>составу </a:t>
            </a:r>
            <a:r>
              <a:rPr lang="ru-RU" sz="1400" dirty="0"/>
              <a:t>выходных данных и последовательности их расположения на титульном листе, его обороте и концевой странице.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505408" y="378464"/>
            <a:ext cx="10297144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ru-RU" sz="22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Комплекс </a:t>
            </a:r>
            <a:r>
              <a:rPr lang="ru-RU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методических указаний по различным аспектам редакционно-издательской </a:t>
            </a:r>
            <a:r>
              <a:rPr lang="ru-RU" sz="22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деятельности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584" y="4981584"/>
            <a:ext cx="244827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9388" algn="just">
              <a:lnSpc>
                <a:spcPct val="90000"/>
              </a:lnSpc>
            </a:pPr>
            <a:r>
              <a:rPr lang="ru-RU" sz="1400" dirty="0" smtClean="0"/>
              <a:t>Методические указания содержат подробную информацию по типологии вузовских изданий, которая является необходимой для авторов, а также на этапе планирования публикаций на кафедрах.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95354" y="4981584"/>
            <a:ext cx="250086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7313" algn="just">
              <a:lnSpc>
                <a:spcPct val="90000"/>
              </a:lnSpc>
            </a:pPr>
            <a:r>
              <a:rPr lang="ru-RU" sz="1400" dirty="0" smtClean="0"/>
              <a:t>В методических указаниях изложен порядок подписания заявки на опубликование рукописей в типографии Кубанского ГАУ и другие полезные сведения.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7158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2806" y="5765711"/>
            <a:ext cx="33361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/>
              <a:t>Ст</a:t>
            </a:r>
            <a:r>
              <a:rPr lang="ru-RU" sz="1400" dirty="0"/>
              <a:t> </a:t>
            </a:r>
            <a:r>
              <a:rPr lang="ru-RU" sz="1400" dirty="0" err="1"/>
              <a:t>КубГАУ</a:t>
            </a:r>
            <a:r>
              <a:rPr lang="ru-RU" sz="1400" dirty="0"/>
              <a:t> </a:t>
            </a:r>
            <a:r>
              <a:rPr lang="ru-RU" sz="1400" dirty="0" smtClean="0"/>
              <a:t>3.3.1–2012</a:t>
            </a:r>
          </a:p>
          <a:p>
            <a:r>
              <a:rPr lang="ru-RU" sz="1400" dirty="0" smtClean="0"/>
              <a:t>Версия </a:t>
            </a:r>
            <a:r>
              <a:rPr lang="ru-RU" sz="1400" dirty="0"/>
              <a:t>1.0 «Учебные и научные издания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Требования </a:t>
            </a:r>
            <a:r>
              <a:rPr lang="ru-RU" sz="1400" dirty="0"/>
              <a:t>к структуре и оформлению</a:t>
            </a:r>
            <a:r>
              <a:rPr lang="ru-RU" sz="1400" dirty="0" smtClean="0"/>
              <a:t>». </a:t>
            </a:r>
            <a:endParaRPr lang="ru-RU" sz="1400" dirty="0" smtClean="0">
              <a:solidFill>
                <a:prstClr val="black"/>
              </a:solidFill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843219" y="1970005"/>
            <a:ext cx="2736304" cy="3734356"/>
          </a:xfrm>
          <a:prstGeom prst="rect">
            <a:avLst/>
          </a:prstGeom>
          <a:solidFill>
            <a:srgbClr val="E0F2CE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297" y="2222461"/>
            <a:ext cx="415089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" dirty="0" smtClean="0">
                <a:latin typeface="Arial" pitchFamily="34" charset="0"/>
                <a:cs typeface="Arial" pitchFamily="34" charset="0"/>
              </a:rPr>
              <a:t>МИНИСТЕРСТВО СЕЛЬСКОГО ХОЗЯЙСТВА РФ</a:t>
            </a:r>
          </a:p>
          <a:p>
            <a:pPr algn="ctr"/>
            <a:r>
              <a:rPr lang="ru-RU" sz="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ФГБОУ ВПО «Кубанский государственный</a:t>
            </a:r>
          </a:p>
          <a:p>
            <a:pPr algn="ctr"/>
            <a:r>
              <a:rPr lang="ru-RU" sz="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аграрный университет»</a:t>
            </a: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УЧЕБНЫЕ И НАУЧНЫЕ ИЗДАНИЯ</a:t>
            </a:r>
          </a:p>
          <a:p>
            <a:pPr algn="ctr">
              <a:lnSpc>
                <a:spcPct val="150000"/>
              </a:lnSpc>
            </a:pP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Подготовка к печати</a:t>
            </a:r>
          </a:p>
          <a:p>
            <a:pPr algn="ctr">
              <a:lnSpc>
                <a:spcPct val="150000"/>
              </a:lnSpc>
            </a:pP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Методические указания</a:t>
            </a: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Краснодар</a:t>
            </a:r>
          </a:p>
          <a:p>
            <a:pPr algn="ctr"/>
            <a:r>
              <a:rPr lang="ru-RU" sz="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КубГАУ</a:t>
            </a:r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505408" y="378464"/>
            <a:ext cx="10297144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ru-RU" sz="22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Комплекс </a:t>
            </a:r>
            <a:r>
              <a:rPr lang="ru-RU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методических указаний по различным аспектам редакционно-издательской </a:t>
            </a:r>
            <a:r>
              <a:rPr lang="ru-RU" sz="22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деятельности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43191" y="1100457"/>
            <a:ext cx="439248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 От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степени обеспечения необходимым дидактическим материалом по дисциплинам учебного (рабочего) плана зависит качество подготовки студентов, магистрантов и аспирантов.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Литература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используемая в обучении, должна отвечать определенным требованиям с точки зрения не только содержания, но и соответствия структурных элементов и оформления издательским ГОСТам.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Подготовка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учебных и научных изданий должна осуществляться на высоком профессиональном уровне, поскольку вузовская книга – неотъемлемая часть учебного процесса, способствующая распространению теоретических и практических знаний, социокультурному информированию.</a:t>
            </a:r>
          </a:p>
          <a:p>
            <a:pPr algn="just"/>
            <a:r>
              <a:rPr lang="ru-RU" sz="1400" dirty="0">
                <a:latin typeface="Arial" pitchFamily="34" charset="0"/>
                <a:cs typeface="Arial" pitchFamily="34" charset="0"/>
              </a:rPr>
              <a:t>Учебные и научные издания Кубанского государственного аграрного университета должны соответствовать указанным выше критериям и занимать достойное место в российском и международном информационном пространстве, способствовать коммуникации между участниками образовательного и научного процесса. 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42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03" y="-4167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1640" y="264121"/>
            <a:ext cx="1029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ОСНОВНЫЕ ВИДЫ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ИЗДАНИЙ, ВЫПУСКАЕМЫХ ВУЗОМ</a:t>
            </a:r>
            <a:endParaRPr lang="ru-RU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23986" y="2149373"/>
            <a:ext cx="4536504" cy="238999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57100" y="2653429"/>
            <a:ext cx="4441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Виды изданий по характеру информации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учебные и научные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061544" y="1040961"/>
            <a:ext cx="397495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b="1" i="1" dirty="0">
                <a:latin typeface="Arial" pitchFamily="34" charset="0"/>
                <a:cs typeface="Arial" pitchFamily="34" charset="0"/>
              </a:rPr>
              <a:t>Учебное издание</a:t>
            </a:r>
            <a:r>
              <a:rPr lang="ru-RU" dirty="0">
                <a:latin typeface="Arial" pitchFamily="34" charset="0"/>
                <a:cs typeface="Arial" pitchFamily="34" charset="0"/>
              </a:rPr>
              <a:t> – издание, содержащее систематизированные сведения научного или прикладного характера, изложенные в форме, удобной для изучения и преподавания, и рассчитанное на учащихся разного возраста и ступени обучения.</a:t>
            </a:r>
          </a:p>
          <a:p>
            <a:pPr algn="just"/>
            <a:r>
              <a:rPr lang="ru-RU" i="1" dirty="0">
                <a:latin typeface="Arial" pitchFamily="34" charset="0"/>
                <a:cs typeface="Arial" pitchFamily="34" charset="0"/>
              </a:rPr>
              <a:t>Примечание</a:t>
            </a:r>
            <a:r>
              <a:rPr lang="ru-RU" dirty="0">
                <a:latin typeface="Arial" pitchFamily="34" charset="0"/>
                <a:cs typeface="Arial" pitchFamily="34" charset="0"/>
              </a:rPr>
              <a:t>. Общий объем учебного издания или его структурных компонентов (разделов, глав) должен соответствовать количеству учебных часов, предусмотренных на изучение дисциплины, как правило, из расчета: 1 авторский лист на 5–7 академических часов для образовательных учреждений ВПО (для учебников и учебных пособий).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2429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" name="Скругленный прямоугольник 20"/>
          <p:cNvSpPr/>
          <p:nvPr/>
        </p:nvSpPr>
        <p:spPr>
          <a:xfrm>
            <a:off x="680120" y="3767412"/>
            <a:ext cx="3603848" cy="26702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80120" y="692696"/>
            <a:ext cx="3603848" cy="26702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707768" y="692696"/>
            <a:ext cx="3737806" cy="30738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120" y="199310"/>
            <a:ext cx="7921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РЕКОМЕНДУЕМЫЕ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ОБЪЕМЫ УЧЕБНЫХ ИЗДАНИЙ</a:t>
            </a:r>
            <a:endParaRPr lang="ru-RU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55576" y="3868013"/>
            <a:ext cx="3600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latin typeface="Arial" pitchFamily="34" charset="0"/>
                <a:cs typeface="Arial" pitchFamily="34" charset="0"/>
              </a:rPr>
              <a:t>Учебное пособие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i="1" dirty="0">
                <a:latin typeface="Arial" pitchFamily="34" charset="0"/>
                <a:cs typeface="Arial" pitchFamily="34" charset="0"/>
              </a:rPr>
              <a:t>Объем</a:t>
            </a:r>
            <a:r>
              <a:rPr lang="ru-RU" dirty="0">
                <a:latin typeface="Arial" pitchFamily="34" charset="0"/>
                <a:cs typeface="Arial" pitchFamily="34" charset="0"/>
              </a:rPr>
              <a:t>: не менее 6 уч.-изд. л.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грифовании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в Министерстве сельского хозяйства РФ;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не менее 4 уч.-изд. л. –</a:t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грифовании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dirty="0">
                <a:latin typeface="Arial" pitchFamily="34" charset="0"/>
                <a:cs typeface="Arial" pitchFamily="34" charset="0"/>
              </a:rPr>
              <a:t>учебно-методических объединениях профильных учреждений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3538" y="779110"/>
            <a:ext cx="35924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latin typeface="Arial" pitchFamily="34" charset="0"/>
                <a:cs typeface="Arial" pitchFamily="34" charset="0"/>
              </a:rPr>
              <a:t>Учебник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i="1" dirty="0">
                <a:latin typeface="Arial" pitchFamily="34" charset="0"/>
                <a:cs typeface="Arial" pitchFamily="34" charset="0"/>
              </a:rPr>
              <a:t>Объем</a:t>
            </a:r>
            <a:r>
              <a:rPr lang="ru-RU" dirty="0">
                <a:latin typeface="Arial" pitchFamily="34" charset="0"/>
                <a:cs typeface="Arial" pitchFamily="34" charset="0"/>
              </a:rPr>
              <a:t>: не менее 6 уч.-изд. л. –</a:t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dirty="0">
                <a:latin typeface="Arial" pitchFamily="34" charset="0"/>
                <a:cs typeface="Arial" pitchFamily="34" charset="0"/>
              </a:rPr>
              <a:t>для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грифования</a:t>
            </a:r>
            <a:r>
              <a:rPr lang="ru-RU" dirty="0">
                <a:latin typeface="Arial" pitchFamily="34" charset="0"/>
                <a:cs typeface="Arial" pitchFamily="34" charset="0"/>
              </a:rPr>
              <a:t> в Министерстве сельского хозяйства РФ;</a:t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dirty="0">
                <a:latin typeface="Arial" pitchFamily="34" charset="0"/>
                <a:cs typeface="Arial" pitchFamily="34" charset="0"/>
              </a:rPr>
              <a:t>не менее 4 уч.-изд. л. – </a:t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грифовании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в учебно-методических объединениях профильных учреждений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83540" y="826881"/>
            <a:ext cx="3815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Учебно-методическое</a:t>
            </a:r>
            <a:br>
              <a:rPr lang="ru-RU" b="1" dirty="0">
                <a:latin typeface="Arial" pitchFamily="34" charset="0"/>
                <a:cs typeface="Arial" pitchFamily="34" charset="0"/>
              </a:rPr>
            </a:br>
            <a:r>
              <a:rPr lang="ru-RU" b="1" dirty="0">
                <a:latin typeface="Arial" pitchFamily="34" charset="0"/>
                <a:cs typeface="Arial" pitchFamily="34" charset="0"/>
              </a:rPr>
              <a:t>пособие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i="1" dirty="0">
                <a:latin typeface="Arial" pitchFamily="34" charset="0"/>
                <a:cs typeface="Arial" pitchFamily="34" charset="0"/>
              </a:rPr>
              <a:t>Объем: не менее 3 уч.-изд. л.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5800" y="1704642"/>
            <a:ext cx="3829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Рабочая тетрадь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i="1" dirty="0">
                <a:latin typeface="Arial" pitchFamily="34" charset="0"/>
                <a:cs typeface="Arial" pitchFamily="34" charset="0"/>
              </a:rPr>
              <a:t>Объем: не менее 2 уч.-изд. л.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7374" y="2337507"/>
            <a:ext cx="348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latin typeface="Arial" pitchFamily="34" charset="0"/>
                <a:cs typeface="Arial" pitchFamily="34" charset="0"/>
              </a:rPr>
              <a:t>Практикум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i="1" dirty="0">
                <a:latin typeface="Arial" pitchFamily="34" charset="0"/>
                <a:cs typeface="Arial" pitchFamily="34" charset="0"/>
              </a:rPr>
              <a:t>Объем: не менее 4 уч.-изд. л</a:t>
            </a:r>
            <a:r>
              <a:rPr lang="ru-RU" i="1" dirty="0"/>
              <a:t>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027374" y="2976213"/>
            <a:ext cx="340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Задачник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i="1" dirty="0">
                <a:latin typeface="Arial" pitchFamily="34" charset="0"/>
                <a:cs typeface="Arial" pitchFamily="34" charset="0"/>
              </a:rPr>
              <a:t>Объем: не менее 2 уч.-изд. л</a:t>
            </a:r>
            <a:r>
              <a:rPr lang="ru-RU" i="1" dirty="0"/>
              <a:t>.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707768" y="3868013"/>
            <a:ext cx="40324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МЕТОДИЧЕСКИЕ</a:t>
            </a:r>
            <a:br>
              <a:rPr lang="ru-RU" sz="16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600" b="1" i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используемые в учебном процессе, </a:t>
            </a:r>
            <a:r>
              <a:rPr lang="ru-RU" sz="1600" b="1" i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но не </a:t>
            </a:r>
            <a:r>
              <a:rPr lang="ru-RU" sz="1600" b="1" i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регламентированные ГОСТом</a:t>
            </a:r>
            <a:r>
              <a:rPr lang="ru-RU" sz="16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4878765" y="4653136"/>
            <a:ext cx="4307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Методические рекомендации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i="1" dirty="0" smtClean="0">
                <a:latin typeface="Arial" pitchFamily="34" charset="0"/>
                <a:cs typeface="Arial" pitchFamily="34" charset="0"/>
              </a:rPr>
              <a:t> Объем</a:t>
            </a:r>
            <a:r>
              <a:rPr lang="ru-RU" dirty="0">
                <a:latin typeface="Arial" pitchFamily="34" charset="0"/>
                <a:cs typeface="Arial" pitchFamily="34" charset="0"/>
              </a:rPr>
              <a:t>: не менее 2 уч.-изд</a:t>
            </a:r>
            <a:r>
              <a:rPr lang="ru-RU" dirty="0"/>
              <a:t>. л.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48487" y="5875531"/>
            <a:ext cx="3672408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202565" algn="l"/>
              </a:tabLst>
            </a:pPr>
            <a:r>
              <a:rPr lang="ru-RU" b="1" dirty="0">
                <a:latin typeface="Arial" pitchFamily="34" charset="0"/>
                <a:cs typeface="Arial" pitchFamily="34" charset="0"/>
              </a:rPr>
              <a:t>Курс/конспект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лекций</a:t>
            </a:r>
          </a:p>
          <a:p>
            <a:pPr marL="202565">
              <a:lnSpc>
                <a:spcPct val="115000"/>
              </a:lnSpc>
              <a:spcAft>
                <a:spcPts val="0"/>
              </a:spcAft>
              <a:tabLst>
                <a:tab pos="90170" algn="l"/>
              </a:tabLst>
            </a:pPr>
            <a:r>
              <a:rPr lang="ru-RU" i="1" spc="-20" dirty="0" smtClean="0">
                <a:latin typeface="Arial" pitchFamily="34" charset="0"/>
                <a:cs typeface="Arial" pitchFamily="34" charset="0"/>
              </a:rPr>
              <a:t>Объем</a:t>
            </a:r>
            <a:r>
              <a:rPr lang="ru-RU" spc="-20" dirty="0" smtClean="0">
                <a:latin typeface="Arial" pitchFamily="34" charset="0"/>
                <a:cs typeface="Arial" pitchFamily="34" charset="0"/>
              </a:rPr>
              <a:t>: не менее 3 уч.-изд. л.</a:t>
            </a:r>
            <a:endParaRPr lang="ru-RU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4860286" y="522920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Методические указания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i="1" dirty="0" smtClean="0">
                <a:latin typeface="Arial" pitchFamily="34" charset="0"/>
                <a:cs typeface="Arial" pitchFamily="34" charset="0"/>
              </a:rPr>
              <a:t> Объем</a:t>
            </a:r>
            <a:r>
              <a:rPr lang="ru-RU" dirty="0">
                <a:latin typeface="Arial" pitchFamily="34" charset="0"/>
                <a:cs typeface="Arial" pitchFamily="34" charset="0"/>
              </a:rPr>
              <a:t>: не более 2 уч.-изд. л.</a:t>
            </a:r>
          </a:p>
        </p:txBody>
      </p:sp>
    </p:spTree>
    <p:extLst>
      <p:ext uri="{BB962C8B-B14F-4D97-AF65-F5344CB8AC3E}">
        <p14:creationId xmlns:p14="http://schemas.microsoft.com/office/powerpoint/2010/main" val="34676911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7" name="Скругленный прямоугольник 26"/>
          <p:cNvSpPr/>
          <p:nvPr/>
        </p:nvSpPr>
        <p:spPr>
          <a:xfrm>
            <a:off x="453189" y="2276268"/>
            <a:ext cx="3854921" cy="12241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0550" y="341343"/>
            <a:ext cx="8045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НАУЧНЫЕ ИЗДАНИЯ И ИХ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РЕКОМЕНДУЕМЫЕ ОБЪЕМЫ </a:t>
            </a:r>
            <a:endParaRPr lang="ru-RU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85539" y="908720"/>
            <a:ext cx="249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98072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83569" y="2450090"/>
            <a:ext cx="3509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latin typeface="Arial" pitchFamily="34" charset="0"/>
                <a:cs typeface="Arial" pitchFamily="34" charset="0"/>
              </a:rPr>
              <a:t>Монография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i="1" dirty="0">
                <a:latin typeface="Arial" pitchFamily="34" charset="0"/>
                <a:cs typeface="Arial" pitchFamily="34" charset="0"/>
              </a:rPr>
              <a:t>Объем</a:t>
            </a:r>
            <a:r>
              <a:rPr lang="ru-RU" dirty="0">
                <a:latin typeface="Arial" pitchFamily="34" charset="0"/>
                <a:cs typeface="Arial" pitchFamily="34" charset="0"/>
              </a:rPr>
              <a:t>: не менее 5 уч.-изд. л.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41382" y="3904702"/>
            <a:ext cx="4498279" cy="12241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12750" y="4192734"/>
            <a:ext cx="352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latin typeface="Arial" pitchFamily="34" charset="0"/>
                <a:cs typeface="Arial" pitchFamily="34" charset="0"/>
              </a:rPr>
              <a:t>Материалы конференции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i="1" dirty="0">
                <a:latin typeface="Arial" pitchFamily="34" charset="0"/>
                <a:cs typeface="Arial" pitchFamily="34" charset="0"/>
              </a:rPr>
              <a:t>Объем</a:t>
            </a:r>
            <a:r>
              <a:rPr lang="ru-RU" dirty="0">
                <a:latin typeface="Arial" pitchFamily="34" charset="0"/>
                <a:cs typeface="Arial" pitchFamily="34" charset="0"/>
              </a:rPr>
              <a:t>: не более 10 уч.-изд. л.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814231" y="2245461"/>
            <a:ext cx="3854921" cy="12241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242501" y="3933072"/>
            <a:ext cx="4498279" cy="12241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992652" y="2387402"/>
            <a:ext cx="3964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latin typeface="Arial" pitchFamily="34" charset="0"/>
                <a:cs typeface="Arial" pitchFamily="34" charset="0"/>
              </a:rPr>
              <a:t>Сборник научных</a:t>
            </a:r>
            <a:br>
              <a:rPr lang="ru-RU" b="1" dirty="0">
                <a:latin typeface="Arial" pitchFamily="34" charset="0"/>
                <a:cs typeface="Arial" pitchFamily="34" charset="0"/>
              </a:rPr>
            </a:br>
            <a:r>
              <a:rPr lang="ru-RU" b="1" dirty="0">
                <a:latin typeface="Arial" pitchFamily="34" charset="0"/>
                <a:cs typeface="Arial" pitchFamily="34" charset="0"/>
              </a:rPr>
              <a:t>трудов/статей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i="1" dirty="0">
                <a:latin typeface="Arial" pitchFamily="34" charset="0"/>
                <a:cs typeface="Arial" pitchFamily="34" charset="0"/>
              </a:rPr>
              <a:t>Объем</a:t>
            </a:r>
            <a:r>
              <a:rPr lang="ru-RU" dirty="0">
                <a:latin typeface="Arial" pitchFamily="34" charset="0"/>
                <a:cs typeface="Arial" pitchFamily="34" charset="0"/>
              </a:rPr>
              <a:t>: не менее 5 уч.-изд. л.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13869" y="3927048"/>
            <a:ext cx="4855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latin typeface="Arial" pitchFamily="34" charset="0"/>
                <a:cs typeface="Arial" pitchFamily="34" charset="0"/>
              </a:rPr>
              <a:t>Тезисы докладов/</a:t>
            </a:r>
            <a:br>
              <a:rPr lang="ru-RU" b="1" dirty="0">
                <a:latin typeface="Arial" pitchFamily="34" charset="0"/>
                <a:cs typeface="Arial" pitchFamily="34" charset="0"/>
              </a:rPr>
            </a:br>
            <a:r>
              <a:rPr lang="ru-RU" b="1" dirty="0">
                <a:latin typeface="Arial" pitchFamily="34" charset="0"/>
                <a:cs typeface="Arial" pitchFamily="34" charset="0"/>
              </a:rPr>
              <a:t>сообщений научной</a:t>
            </a:r>
            <a:br>
              <a:rPr lang="ru-RU" b="1" dirty="0">
                <a:latin typeface="Arial" pitchFamily="34" charset="0"/>
                <a:cs typeface="Arial" pitchFamily="34" charset="0"/>
              </a:rPr>
            </a:br>
            <a:r>
              <a:rPr lang="ru-RU" b="1" dirty="0">
                <a:latin typeface="Arial" pitchFamily="34" charset="0"/>
                <a:cs typeface="Arial" pitchFamily="34" charset="0"/>
              </a:rPr>
              <a:t>конференции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i="1" dirty="0">
                <a:latin typeface="Arial" pitchFamily="34" charset="0"/>
                <a:cs typeface="Arial" pitchFamily="34" charset="0"/>
              </a:rPr>
              <a:t>Объем</a:t>
            </a:r>
            <a:r>
              <a:rPr lang="ru-RU" dirty="0">
                <a:latin typeface="Arial" pitchFamily="34" charset="0"/>
                <a:cs typeface="Arial" pitchFamily="34" charset="0"/>
              </a:rPr>
              <a:t> 1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тез.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не </a:t>
            </a:r>
            <a:r>
              <a:rPr lang="ru-RU" dirty="0">
                <a:latin typeface="Arial" pitchFamily="34" charset="0"/>
                <a:cs typeface="Arial" pitchFamily="34" charset="0"/>
              </a:rPr>
              <a:t>более 1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550" y="845642"/>
            <a:ext cx="78802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latin typeface="Arial" pitchFamily="34" charset="0"/>
                <a:cs typeface="Arial" pitchFamily="34" charset="0"/>
              </a:rPr>
              <a:t> Научное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издание – издание, содержащее результаты теоретических и/или экспериментальных исследований, а также подготовленные к публикации научные и исторические документы, памятники культуры.</a:t>
            </a: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92177" y="5316041"/>
            <a:ext cx="833698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 К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научным изданиям также относятся диссертация (научно-квалификационная работа, отражающая результаты научных исследований автора и представленная им на соискание ученой степени) и ее автореферат (научное издание в виде брошюры, содержащее составленный автором реферат проведенного им исследования, представляемого на соискание ученой степени), в которых отражены результаты научного исследования, представляемые на соискание ученой степени кандидата или доктора наук (ГОСТ Р 7.0.11–2011).</a:t>
            </a:r>
          </a:p>
          <a:p>
            <a:pPr algn="just"/>
            <a:r>
              <a:rPr lang="ru-RU" sz="1200" i="1" dirty="0" smtClean="0">
                <a:latin typeface="Arial" pitchFamily="34" charset="0"/>
                <a:cs typeface="Arial" pitchFamily="34" charset="0"/>
              </a:rPr>
              <a:t>            Объем автореферата – 1 уч.-изд. л. для кандидатского, 2 уч.-изд. л. для докторского.</a:t>
            </a:r>
            <a:endParaRPr lang="ru-RU" sz="1200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21901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7" name="Скругленный прямоугольник 26"/>
          <p:cNvSpPr/>
          <p:nvPr/>
        </p:nvSpPr>
        <p:spPr>
          <a:xfrm>
            <a:off x="609052" y="930821"/>
            <a:ext cx="8045227" cy="206613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0550" y="341343"/>
            <a:ext cx="8045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НАУЧНЫЕ ИЗДАНИЯ</a:t>
            </a:r>
            <a:endParaRPr lang="ru-RU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85539" y="908720"/>
            <a:ext cx="249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98072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69960" y="897112"/>
            <a:ext cx="78802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ru-RU" b="1" dirty="0">
                <a:latin typeface="Arial" pitchFamily="34" charset="0"/>
                <a:cs typeface="Arial" pitchFamily="34" charset="0"/>
              </a:rPr>
              <a:t>Монография – научное или научно-популярное издание, содержащее полное и всестороннее исследование одной проблемы или темы и принадлежащее одному или нескольким авторам (коллективная монография). В ней обязательно отражены история вопроса, современное состояние проблемы, перспективы развития отрасли или решения поставленных исследователем задач.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09052" y="3585230"/>
            <a:ext cx="8045227" cy="206613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85539" y="3892114"/>
            <a:ext cx="80452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Монография сопровождается обширным библиографическим списком (ГОСТ 7.1–2003), в ее тексте могут присутствовать также ссылки на использованные источники (ГОСТ Р 7.0.5–2008).</a:t>
            </a:r>
          </a:p>
          <a:p>
            <a:r>
              <a:rPr lang="ru-RU" b="1" i="1" dirty="0">
                <a:latin typeface="Arial" pitchFamily="34" charset="0"/>
                <a:cs typeface="Arial" pitchFamily="34" charset="0"/>
              </a:rPr>
              <a:t>Объем – не менее 5 уч.-изд. л. 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3522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" y="-13742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7" name="Скругленный прямоугольник 26"/>
          <p:cNvSpPr/>
          <p:nvPr/>
        </p:nvSpPr>
        <p:spPr>
          <a:xfrm>
            <a:off x="625871" y="1657995"/>
            <a:ext cx="8045227" cy="280831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1523" y="1657995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1523" y="2306067"/>
            <a:ext cx="249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2378075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47529" y="1802011"/>
            <a:ext cx="78802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ru-RU" b="1" dirty="0">
                <a:latin typeface="Arial" pitchFamily="34" charset="0"/>
                <a:cs typeface="Arial" pitchFamily="34" charset="0"/>
              </a:rPr>
              <a:t>Монография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не должна быть копией диссертации. Недопустимо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изложение материала от первого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лица; наличие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рубрик или формулировок:</a:t>
            </a:r>
          </a:p>
          <a:p>
            <a:pPr lvl="1"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– «материалы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методы»;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1"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«результаты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научных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исследований»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и т. п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.;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marL="447675" lvl="1" indent="9525"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– «научная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новизна»,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«цель и задачи», «актуальность исследования»;</a:t>
            </a:r>
          </a:p>
          <a:p>
            <a:pPr lvl="1"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Требуется научный стиль изложения. Моногр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афия должна иметь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структуру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книги.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290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" y="16878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1800" y="37882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Вопросы для самопроверки</a:t>
            </a:r>
            <a:endParaRPr lang="ru-RU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435893" y="1268760"/>
            <a:ext cx="8064896" cy="3744416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1340768"/>
            <a:ext cx="8748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AutoNum type="arabicPeriod"/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Назовите виды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изданий по характеру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информации,</a:t>
            </a:r>
            <a:endParaRPr lang="ru-RU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 marL="361950" indent="-361950"/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выпускающиеся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вузе.</a:t>
            </a:r>
            <a:endParaRPr lang="ru-RU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 marL="361950" indent="-361950"/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. Какие виды учебных изданий вы знаете?</a:t>
            </a:r>
          </a:p>
          <a:p>
            <a:pPr marL="361950" indent="-361950"/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3. Назовите рекомендуемые объемы учебных изданий.</a:t>
            </a:r>
          </a:p>
          <a:p>
            <a:pPr marL="266700" indent="-266700">
              <a:buAutoNum type="arabicPeriod" startAt="4"/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Какие виды научных изданий вы знаете?</a:t>
            </a:r>
          </a:p>
          <a:p>
            <a:pPr marL="266700" indent="-266700">
              <a:buAutoNum type="arabicPeriod" startAt="4"/>
              <a:tabLst>
                <a:tab pos="266700" algn="l"/>
              </a:tabLst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Назовите рекомендуемые объемы научных изданий.</a:t>
            </a:r>
          </a:p>
          <a:p>
            <a:pPr marL="266700" indent="-266700">
              <a:buAutoNum type="arabicPeriod" startAt="4"/>
              <a:tabLst>
                <a:tab pos="266700" algn="l"/>
              </a:tabLst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Назовите отличительные черты </a:t>
            </a:r>
            <a:r>
              <a:rPr lang="ru-RU" b="1" dirty="0" err="1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моноиздания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66700" indent="-266700">
              <a:buAutoNum type="arabicPeriod" startAt="4"/>
              <a:tabLst>
                <a:tab pos="266700" algn="l"/>
              </a:tabLst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Какие формулировки, свойственные  научно-квалификационной работе, недопустимы в монографии?</a:t>
            </a:r>
          </a:p>
          <a:p>
            <a:pPr marL="266700" indent="-266700">
              <a:buAutoNum type="arabicPeriod" startAt="4"/>
              <a:tabLst>
                <a:tab pos="266700" algn="l"/>
              </a:tabLst>
            </a:pPr>
            <a:endParaRPr lang="ru-RU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4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7" name="Скругленный прямоугольник 26"/>
          <p:cNvSpPr/>
          <p:nvPr/>
        </p:nvSpPr>
        <p:spPr>
          <a:xfrm>
            <a:off x="899593" y="1192338"/>
            <a:ext cx="7242844" cy="20162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60648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РАСЧЕТ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КОЛИЧЕСТВЕННЫХ ПАРАМЕТРОВ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ИЗДАНИЯ</a:t>
            </a:r>
            <a:endParaRPr lang="ru-RU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15616" y="1258293"/>
            <a:ext cx="6408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Печатный лист </a:t>
            </a:r>
            <a:r>
              <a:rPr lang="ru-RU" dirty="0">
                <a:latin typeface="Arial" pitchFamily="34" charset="0"/>
                <a:cs typeface="Arial" pitchFamily="34" charset="0"/>
              </a:rPr>
              <a:t>(сокращенно –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печ</a:t>
            </a:r>
            <a:r>
              <a:rPr lang="ru-RU" dirty="0">
                <a:latin typeface="Arial" pitchFamily="34" charset="0"/>
                <a:cs typeface="Arial" pitchFamily="34" charset="0"/>
              </a:rPr>
              <a:t>. л.) – единица измерения объема издания, равная площади одной стороны бумажного листа стандартного формата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Печ</a:t>
            </a:r>
            <a:r>
              <a:rPr lang="ru-RU" dirty="0">
                <a:latin typeface="Arial" pitchFamily="34" charset="0"/>
                <a:cs typeface="Arial" pitchFamily="34" charset="0"/>
              </a:rPr>
              <a:t>. л. (формат А4) = Общее количество страниц : 8.</a:t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dirty="0" err="1">
                <a:latin typeface="Arial" pitchFamily="34" charset="0"/>
                <a:cs typeface="Arial" pitchFamily="34" charset="0"/>
              </a:rPr>
              <a:t>Печ</a:t>
            </a:r>
            <a:r>
              <a:rPr lang="ru-RU" dirty="0">
                <a:latin typeface="Arial" pitchFamily="34" charset="0"/>
                <a:cs typeface="Arial" pitchFamily="34" charset="0"/>
              </a:rPr>
              <a:t>. л. (формат А5) = Общее количество страниц : 16</a:t>
            </a:r>
            <a:r>
              <a:rPr lang="ru-RU" dirty="0"/>
              <a:t>.</a:t>
            </a:r>
          </a:p>
          <a:p>
            <a:endParaRPr lang="ru-RU" dirty="0"/>
          </a:p>
          <a:p>
            <a:pPr lvl="0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99592" y="3717032"/>
            <a:ext cx="7242845" cy="20162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055197" y="4077072"/>
            <a:ext cx="7218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Формат издания</a:t>
            </a:r>
            <a:r>
              <a:rPr lang="ru-RU" dirty="0">
                <a:latin typeface="Arial" pitchFamily="34" charset="0"/>
                <a:cs typeface="Arial" pitchFamily="34" charset="0"/>
              </a:rPr>
              <a:t> – размер готового издания, обозначаемый в долях листа или сантиметрах.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Типография Кубанского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ГАУ </a:t>
            </a:r>
            <a:r>
              <a:rPr lang="ru-RU" dirty="0">
                <a:latin typeface="Arial" pitchFamily="34" charset="0"/>
                <a:cs typeface="Arial" pitchFamily="34" charset="0"/>
              </a:rPr>
              <a:t>выпускает издания следующих форматов: 60 × 84 </a:t>
            </a:r>
            <a:r>
              <a:rPr lang="ru-RU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dirty="0">
                <a:latin typeface="Arial" pitchFamily="34" charset="0"/>
                <a:cs typeface="Arial" pitchFamily="34" charset="0"/>
              </a:rPr>
              <a:t>/</a:t>
            </a:r>
            <a:r>
              <a:rPr lang="ru-RU" baseline="-25000" dirty="0">
                <a:latin typeface="Arial" pitchFamily="34" charset="0"/>
                <a:cs typeface="Arial" pitchFamily="34" charset="0"/>
              </a:rPr>
              <a:t>8</a:t>
            </a:r>
            <a:r>
              <a:rPr lang="ru-RU" dirty="0">
                <a:latin typeface="Arial" pitchFamily="34" charset="0"/>
                <a:cs typeface="Arial" pitchFamily="34" charset="0"/>
              </a:rPr>
              <a:t> – А4, 60 × 84 </a:t>
            </a:r>
            <a:r>
              <a:rPr lang="ru-RU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dirty="0">
                <a:latin typeface="Arial" pitchFamily="34" charset="0"/>
                <a:cs typeface="Arial" pitchFamily="34" charset="0"/>
              </a:rPr>
              <a:t>/</a:t>
            </a:r>
            <a:r>
              <a:rPr lang="ru-RU" baseline="-25000" dirty="0">
                <a:latin typeface="Arial" pitchFamily="34" charset="0"/>
                <a:cs typeface="Arial" pitchFamily="34" charset="0"/>
              </a:rPr>
              <a:t>16</a:t>
            </a:r>
            <a:r>
              <a:rPr lang="ru-RU" dirty="0">
                <a:latin typeface="Arial" pitchFamily="34" charset="0"/>
                <a:cs typeface="Arial" pitchFamily="34" charset="0"/>
              </a:rPr>
              <a:t> – А5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4001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7" name="Скругленный прямоугольник 26"/>
          <p:cNvSpPr/>
          <p:nvPr/>
        </p:nvSpPr>
        <p:spPr>
          <a:xfrm>
            <a:off x="539553" y="1052737"/>
            <a:ext cx="8064896" cy="20882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60648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РАСЧЕТ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КОЛИЧЕСТВЕННЫХ ПАРАМЕТРОВ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ИЗДАНИЯ</a:t>
            </a:r>
            <a:endParaRPr lang="ru-RU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85539" y="1124744"/>
            <a:ext cx="7715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Условный печатный лист </a:t>
            </a:r>
            <a:r>
              <a:rPr lang="ru-RU" dirty="0">
                <a:latin typeface="Arial" pitchFamily="34" charset="0"/>
                <a:cs typeface="Arial" pitchFamily="34" charset="0"/>
              </a:rPr>
              <a:t>(сокращенно –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усл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печ</a:t>
            </a:r>
            <a:r>
              <a:rPr lang="ru-RU" dirty="0">
                <a:latin typeface="Arial" pitchFamily="34" charset="0"/>
                <a:cs typeface="Arial" pitchFamily="34" charset="0"/>
              </a:rPr>
              <a:t>. л.) – единица измерения объема издания, используемая для пересчета и сопоставления печатных объемов изданий разных форматов и равная печатному листу формата 60 × 90 см.</a:t>
            </a: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Усл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печ</a:t>
            </a:r>
            <a:r>
              <a:rPr lang="ru-RU" dirty="0">
                <a:latin typeface="Arial" pitchFamily="34" charset="0"/>
                <a:cs typeface="Arial" pitchFamily="34" charset="0"/>
              </a:rPr>
              <a:t>. л. (формат А4) = Общее количество страниц : 8 × 0,93.</a:t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dirty="0" err="1">
                <a:latin typeface="Arial" pitchFamily="34" charset="0"/>
                <a:cs typeface="Arial" pitchFamily="34" charset="0"/>
              </a:rPr>
              <a:t>Усл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печ</a:t>
            </a:r>
            <a:r>
              <a:rPr lang="ru-RU" dirty="0">
                <a:latin typeface="Arial" pitchFamily="34" charset="0"/>
                <a:cs typeface="Arial" pitchFamily="34" charset="0"/>
              </a:rPr>
              <a:t>. л. (формат А5) = Общее количество страниц : 16 × 0,93.</a:t>
            </a:r>
          </a:p>
          <a:p>
            <a:endParaRPr lang="ru-RU" dirty="0"/>
          </a:p>
          <a:p>
            <a:pPr lvl="0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8832" y="3573016"/>
            <a:ext cx="8064896" cy="25922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99592" y="3719314"/>
            <a:ext cx="74888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Учетно-издательский лист </a:t>
            </a:r>
            <a:r>
              <a:rPr lang="ru-RU" dirty="0">
                <a:latin typeface="Arial" pitchFamily="34" charset="0"/>
                <a:cs typeface="Arial" pitchFamily="34" charset="0"/>
              </a:rPr>
              <a:t>(сокращенно – уч.-изд. л.) – единица измерения объема издания, количественно равная авторскому листу. Объем авторского листа составляет примерно 22–23 страницы машинописного текста на русском языке, одинарным интервалом и размером шрифта – 12.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Уч.-изд. л. (формат А4) = Общее количество страниц : 22 × 1,5.</a:t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dirty="0">
                <a:latin typeface="Arial" pitchFamily="34" charset="0"/>
                <a:cs typeface="Arial" pitchFamily="34" charset="0"/>
              </a:rPr>
              <a:t>Уч.-изд. л. (формат А5) = Общее количество страниц : 22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1178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60"/>
            <a:ext cx="9144000" cy="689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0" y="298050"/>
            <a:ext cx="3623040" cy="95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2" name="Прямоугольник 1"/>
          <p:cNvSpPr>
            <a:spLocks noChangeArrowheads="1"/>
          </p:cNvSpPr>
          <p:nvPr/>
        </p:nvSpPr>
        <p:spPr bwMode="auto">
          <a:xfrm>
            <a:off x="467544" y="2060848"/>
            <a:ext cx="8352928" cy="249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/>
          <a:p>
            <a:pPr algn="ctr">
              <a:lnSpc>
                <a:spcPct val="93000"/>
              </a:lnSpc>
            </a:pPr>
            <a:r>
              <a:rPr lang="ru-RU" sz="2400" b="1" dirty="0" smtClean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Повышение качества литературы для учебного процесса, научной  и инновационной деятельности –  одно из важных условий обеспечения высокого рейтинга вуза, привлечения талантливых абитуриентов, залог успеха на рынке образовательных услуг, признания достижений научным сообществом. </a:t>
            </a:r>
            <a:endParaRPr lang="ru-RU" sz="2400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6757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60648"/>
            <a:ext cx="874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ТАБЛИЦЫ ДЛЯ РАСЧЕТА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УСЛОВНО-ПЕЧАТНЫХ ЛИСТОВ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1" t="18747" r="37043" b="12144"/>
          <a:stretch/>
        </p:blipFill>
        <p:spPr bwMode="auto">
          <a:xfrm>
            <a:off x="467544" y="832517"/>
            <a:ext cx="3802936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2" t="24350" r="35972" b="11203"/>
          <a:stretch/>
        </p:blipFill>
        <p:spPr bwMode="auto">
          <a:xfrm>
            <a:off x="4665984" y="832517"/>
            <a:ext cx="3938464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3907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158" y="336085"/>
            <a:ext cx="874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ТАБЛИЦЫ ДЛЯ РАСЧЕТА УЧЕТНО-ИЗДАТЕЛЬСКИХ ЛИСТОВ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9" t="19423" r="35707" b="12068"/>
          <a:stretch/>
        </p:blipFill>
        <p:spPr bwMode="auto">
          <a:xfrm>
            <a:off x="162158" y="978943"/>
            <a:ext cx="4337834" cy="554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t="19780" r="35765" b="11469"/>
          <a:stretch/>
        </p:blipFill>
        <p:spPr bwMode="auto">
          <a:xfrm>
            <a:off x="4619563" y="906980"/>
            <a:ext cx="4272917" cy="5589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3891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35" y="337628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ПОРЯДОК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ПРОХОЖДЕНИЯ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ПОДГОТОВЛЕННОЙ К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ИЗДАНИЮ РУКОПИСИ</a:t>
            </a:r>
            <a:b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(ПОРЯДОК СОГЛАСОВАНИЯ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ЗАЯВКИ НА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ПЕЧАТЬ В ТИПОГРАФИИ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196752"/>
            <a:ext cx="412181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1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После завершения работы над рукописью автору необходимо согласовать заявку </a:t>
            </a:r>
          </a:p>
          <a:p>
            <a:pPr algn="just"/>
            <a:r>
              <a:rPr lang="ru-RU" sz="14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1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печать в типографии Кубанского ГАУ с соблюдением следующего порядка</a:t>
            </a:r>
            <a:r>
              <a:rPr lang="ru-RU" sz="14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endParaRPr lang="ru-RU" sz="1400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14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1. Получение </a:t>
            </a:r>
            <a:r>
              <a:rPr lang="ru-RU" sz="1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подписи руководителя структурного подразделения – заведующего кафедрой, декана и т. д. («Руководитель подразделения»).</a:t>
            </a:r>
          </a:p>
          <a:p>
            <a:pPr lvl="0" algn="just"/>
            <a:r>
              <a:rPr lang="ru-RU" sz="14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2. Регистрация </a:t>
            </a:r>
            <a:r>
              <a:rPr lang="ru-RU" sz="1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 учебно-методическом отделе рукописи, относящейся к учебной литературе, и представление сопроводительных документов к ней (рецензии и выписки из протокола методической комиссии факультета). Если издание подготовлено вне плана, автор должен представить дополнительно к вышеуказанным документам выписку из протокола методической комиссии о внеплановом опубликовании. Специалист учебно-методического отдела ставит на заявке резолюцию «Плановая»/«Внеплановая</a:t>
            </a:r>
            <a:r>
              <a:rPr lang="ru-RU" sz="14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».</a:t>
            </a:r>
            <a:endParaRPr lang="ru-RU" sz="1400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6" y="1196752"/>
            <a:ext cx="412181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4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3. Получение </a:t>
            </a:r>
            <a:r>
              <a:rPr lang="ru-RU" sz="1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подписи начальника управления науки и инноваций и резолюции «Плановая»/«Внеплановая» у специалиста управления – для  научного издания.</a:t>
            </a:r>
          </a:p>
          <a:p>
            <a:pPr lvl="0" algn="just"/>
            <a:r>
              <a:rPr lang="ru-RU" sz="14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4. Получение </a:t>
            </a:r>
            <a:r>
              <a:rPr lang="ru-RU" sz="1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у сотрудников библиографического отдела библиотеки после проверки ими библиографического описания рукописи классификационных индексов (УДК, ББК и авторского знака) в соответствии с названием и видом издания (при их изменении автор должен получить новые индексы).</a:t>
            </a:r>
          </a:p>
          <a:p>
            <a:pPr algn="just"/>
            <a:r>
              <a:rPr lang="ru-RU" sz="1400" b="1" i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Примечание</a:t>
            </a:r>
            <a:r>
              <a:rPr lang="ru-RU" sz="1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. Требуется личное присутствие автора или одного из авторов для правильного определения индексов УДК, ББК и авторского знака.</a:t>
            </a:r>
          </a:p>
          <a:p>
            <a:pPr algn="just"/>
            <a:r>
              <a:rPr lang="ru-RU" sz="14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5. Представление </a:t>
            </a:r>
            <a:r>
              <a:rPr lang="ru-RU" sz="1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 редакционный отдел рукописи для проверки оформления </a:t>
            </a:r>
            <a:r>
              <a:rPr lang="ru-RU" sz="1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титулатуры</a:t>
            </a:r>
            <a:r>
              <a:rPr lang="ru-RU" sz="1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(обложки, титульной страницы и ее оборота, концевой титульной страницы</a:t>
            </a:r>
            <a:r>
              <a:rPr lang="ru-RU" sz="14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). </a:t>
            </a:r>
            <a:endParaRPr lang="ru-RU" sz="1400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4232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158" y="336085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ПОРЯДОК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ПРОХОЖДЕНИЯ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ПОДГОТОВЛЕННОЙ К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ИЗДАНИЮ РУКОПИСИ</a:t>
            </a:r>
            <a:b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(ПОРЯДОК СОГЛАСОВАНИЯ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ЗАЯВКИ НА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ПЕЧАТЬ В ТИПОГРАФИИ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124744"/>
            <a:ext cx="412181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 Титульные страницы в редакционный отдел автор или один из авторов представляет лично: передача через третьих лиц не допускается, так как в «Журнале регистрации рукописей», который входит в номенклатуру дел редакционного отдела, автор/соавтор своей подписью удостоверяет, что несет полную ответственность за созданное произведение, а также за указание ссылок на заимствованную информацию. Проверка </a:t>
            </a:r>
            <a:r>
              <a:rPr lang="ru-RU" sz="1400" dirty="0" err="1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титулатуры</a:t>
            </a:r>
            <a:r>
              <a:rPr lang="ru-RU" sz="1400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осуществляется в течение двух дней. </a:t>
            </a:r>
          </a:p>
          <a:p>
            <a:pPr algn="just"/>
            <a:r>
              <a:rPr lang="ru-RU" sz="1400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 Перед получением грифа в УМО или Министерстве сельского хозяйства РФ автору (авторам) необходимо уточнить в редакционном отделе вид и жанр издания на соответствие ГОСТ 7.60–2003.</a:t>
            </a:r>
          </a:p>
          <a:p>
            <a:pPr lvl="0" algn="just"/>
            <a:r>
              <a:rPr lang="ru-RU" sz="1400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6. Получение </a:t>
            </a:r>
            <a:r>
              <a:rPr lang="ru-RU" sz="1400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у проректора по научной работе (по заявлению автора) международного книжного кода ISBN для изданий, подлежащих рассылке (кроме авторефератов), согласование тиража издания.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0176" y="1276476"/>
            <a:ext cx="4121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55976" y="1124744"/>
            <a:ext cx="4572000" cy="59708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sz="1400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7. Получение </a:t>
            </a:r>
            <a:r>
              <a:rPr lang="ru-RU" sz="1400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подписи руководителя редакционного отдела при представлении исправленной </a:t>
            </a:r>
            <a:r>
              <a:rPr lang="ru-RU" sz="1400" dirty="0" err="1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титулатуры</a:t>
            </a:r>
            <a:r>
              <a:rPr lang="ru-RU" sz="1400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с проставленным на обороте титула международным книжным кодом ISBN (если он выдан).</a:t>
            </a:r>
          </a:p>
          <a:p>
            <a:pPr lvl="0" algn="just"/>
            <a:r>
              <a:rPr lang="ru-RU" sz="1400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8. Получение </a:t>
            </a:r>
            <a:r>
              <a:rPr lang="ru-RU" sz="1400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подписи директора библиотеки после представления автором рукописи в окончательной редакции на электронном носителе (CD-диск с </a:t>
            </a:r>
            <a:r>
              <a:rPr lang="ru-RU" sz="1400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наклейкой) в </a:t>
            </a:r>
            <a:r>
              <a:rPr lang="ru-RU" sz="1400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отдел комплектования.</a:t>
            </a:r>
          </a:p>
          <a:p>
            <a:pPr lvl="0" algn="just"/>
            <a:r>
              <a:rPr lang="ru-RU" sz="1400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9. Получение </a:t>
            </a:r>
            <a:r>
              <a:rPr lang="ru-RU" sz="1400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подписи проректора по научной работе на заявке для печати в типографии. При необходимости он дает разрешение на </a:t>
            </a:r>
            <a:r>
              <a:rPr lang="ru-RU" sz="1400" dirty="0" err="1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полноцветную</a:t>
            </a:r>
            <a:r>
              <a:rPr lang="ru-RU" sz="1400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печать книжного блока, вклейки или обложки.</a:t>
            </a:r>
          </a:p>
          <a:p>
            <a:pPr algn="just"/>
            <a:r>
              <a:rPr lang="ru-RU" sz="1400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1400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10.</a:t>
            </a:r>
            <a:r>
              <a:rPr lang="ru-RU" sz="1400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 Завершающий этап – представление автором в типографию Кубанского ГАУ готовой к тиражированию рукописи на бумажном и/или электронном носителе (в зависимости от вида работ) и бланка заявки на печать, подписанного всеми указанными в нем ответственными лицами.</a:t>
            </a:r>
          </a:p>
          <a:p>
            <a:pPr algn="just"/>
            <a:r>
              <a:rPr lang="ru-RU" sz="1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Внимание! Бланк заявки на печать в типографии Кубанского ГАУ должен быть подписан всеми указанными в нем ответственными лицами. При отсутствии хотя бы одной подписи рукопись к тиражированию не принимается.</a:t>
            </a:r>
            <a:endParaRPr lang="ru-RU" sz="1400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algn="just"/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57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75" y="-331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158" y="336085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ПОРЯДОК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ПРОХОЖДЕНИЯ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ПОДГОТОВЛЕННОЙ К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ИЗДАНИЮ РУКОПИСИ</a:t>
            </a:r>
            <a:b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(ПОРЯДОК СОГЛАСОВАНИЯ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ЗАЯВКИ НА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ПЕЧАТЬ В ТИПОГРАФИИ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1925" y="1109465"/>
            <a:ext cx="4121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Arial" pitchFamily="34" charset="0"/>
                <a:cs typeface="Arial" pitchFamily="34" charset="0"/>
              </a:rPr>
              <a:t> </a:t>
            </a:r>
            <a:endParaRPr lang="ru-RU" sz="1400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0713" y="1261197"/>
            <a:ext cx="4121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692" y="1415357"/>
            <a:ext cx="8496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Допускается </a:t>
            </a: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публикация рукописи в авторской редакции (с соблюдением указанных выше этапов ее прохождения). Однако необходимо учитывать, что  издание считается полноценным только в том случае, если оно проходило редакционную обработку.</a:t>
            </a:r>
          </a:p>
          <a:p>
            <a:pPr algn="just"/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91082" y="4509120"/>
            <a:ext cx="8400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Верстка/дизайн </a:t>
            </a:r>
            <a:r>
              <a:rPr lang="ru-RU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полноцветного блока, вклейки, обложки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выполняется сотрудниками редакционного отдела по мере поступления рукописей согласно записи в Журнале регистрации и при наличии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копии бланка заказа на печать, на котором имеется разрешение проректора по научной работе на полноцветную печать книжного блока, вклейки или обложки.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2846075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При необходимости литературного и полного технического редактирования рукописей заявка оформляется в редакционном отделе, при этом автор или один из авторов ставит свою подпись в «Журнале регистрации рукописей».</a:t>
            </a:r>
          </a:p>
          <a:p>
            <a:endParaRPr lang="ru-RU" dirty="0">
              <a:solidFill>
                <a:srgbClr val="008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257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88640"/>
            <a:ext cx="874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  сведению авторов</a:t>
            </a:r>
            <a:endParaRPr lang="ru-RU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124744"/>
            <a:ext cx="4121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Arial" pitchFamily="34" charset="0"/>
                <a:cs typeface="Arial" pitchFamily="34" charset="0"/>
              </a:rPr>
              <a:t> </a:t>
            </a:r>
            <a:endParaRPr lang="ru-RU" sz="1400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0176" y="1276476"/>
            <a:ext cx="4121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548680"/>
            <a:ext cx="849694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Верстка (подготовка к печати в типографии)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Верстка монохромных (черно-белых) изданий осуществляется автором,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полноцветных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– специалистом-версталь­щиком РО при наличии копии бланка заказа на печать, на котором имеется разрешение проректора по научной работе на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полноцветную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печать книжного блока или вклейки.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Учебные и научные издания, как правило, выпускают в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формате 60 × 84 </a:t>
            </a:r>
            <a:r>
              <a:rPr lang="ru-RU" b="1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b="1" baseline="-25000" dirty="0" smtClean="0">
                <a:latin typeface="Arial" pitchFamily="34" charset="0"/>
                <a:cs typeface="Arial" pitchFamily="34" charset="0"/>
              </a:rPr>
              <a:t>16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(А5)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размер листа – 21 × 14,8 см; размер текстового поля – 11 × 16 см. Для этого устанавливают: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– размер полей: сверху и снизу – 1,8 см, справа и слева – 1,7 см;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– размер шрифта основного текста – 12;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– межстрочный интервал – одинарный;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– абзацный отступ – 0,75 см;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– автоматическую расстановку переносов.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Некоторые издания (рабочая тетрадь, методические указания и др.) могут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издаваться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формате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А4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размер листа – 29,7 × 21 см; размер текстового поля – 16 × 24 см. Для этого устанавливают: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– размер полей по периметру – 2–2,25 см;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– размер шрифта основного текста – 12;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– межстрочный интервал – одинарный;</a:t>
            </a:r>
          </a:p>
          <a:p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абзацный отступ – для формата А4 –1 см; для формата А5 – 0,75;</a:t>
            </a:r>
          </a:p>
          <a:p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автоматическую расстановку переносов.</a:t>
            </a:r>
          </a:p>
        </p:txBody>
      </p:sp>
    </p:spTree>
    <p:extLst>
      <p:ext uri="{BB962C8B-B14F-4D97-AF65-F5344CB8AC3E}">
        <p14:creationId xmlns:p14="http://schemas.microsoft.com/office/powerpoint/2010/main" val="1429257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124744"/>
            <a:ext cx="4121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Arial" pitchFamily="34" charset="0"/>
                <a:cs typeface="Arial" pitchFamily="34" charset="0"/>
              </a:rPr>
              <a:t> </a:t>
            </a:r>
            <a:endParaRPr lang="ru-RU" sz="1400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0176" y="1276476"/>
            <a:ext cx="4121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404664"/>
            <a:ext cx="8496944" cy="6017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3000"/>
              </a:lnSpc>
            </a:pP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93000"/>
              </a:lnSpc>
            </a:pP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1.	Материал должен быть представлен в полном объеме в электронном виде и согласован до начала работы специалиста-верстальщика. После верстки дополнения, изменения и редактирование рукописи не допускаются.</a:t>
            </a:r>
          </a:p>
          <a:p>
            <a:pPr algn="just">
              <a:lnSpc>
                <a:spcPct val="93000"/>
              </a:lnSpc>
            </a:pP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2.	Текст, иллюстрации и таблицы не должны выходить за пределы печатного поля страницы.</a:t>
            </a:r>
          </a:p>
          <a:p>
            <a:pPr algn="just">
              <a:lnSpc>
                <a:spcPct val="93000"/>
              </a:lnSpc>
            </a:pP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3.	Все предоставленные иллюстрации (фотографии, рисунки, графики, схемы) должны быть хорошего качества, желательно с разрешением не менее 250 </a:t>
            </a:r>
            <a:r>
              <a:rPr lang="ru-RU" dirty="0" err="1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dpi</a:t>
            </a: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93000"/>
              </a:lnSpc>
            </a:pP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Все иллюстрации должны быть не только помещены в файл рукописи, но и обязательно приложены к ее электронному варианту в виде файлов формата JPEG и TIF.</a:t>
            </a:r>
          </a:p>
          <a:p>
            <a:pPr algn="just">
              <a:lnSpc>
                <a:spcPct val="93000"/>
              </a:lnSpc>
            </a:pP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5.	Вставка таблицы в виде рисунка не допускается.</a:t>
            </a:r>
          </a:p>
          <a:p>
            <a:pPr algn="just">
              <a:lnSpc>
                <a:spcPct val="93000"/>
              </a:lnSpc>
            </a:pP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6.	Символы (греческие буквы, </a:t>
            </a: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  <a:sym typeface="Symbol"/>
              </a:rPr>
              <a:t></a:t>
            </a: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  <a:sym typeface="Symbol"/>
              </a:rPr>
              <a:t></a:t>
            </a: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  <a:sym typeface="Symbol"/>
              </a:rPr>
              <a:t></a:t>
            </a: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и т. п.) в тексте должны быть набраны через «Вставка → Символ → Другие символы».</a:t>
            </a:r>
          </a:p>
          <a:p>
            <a:pPr algn="just">
              <a:lnSpc>
                <a:spcPct val="93000"/>
              </a:lnSpc>
            </a:pP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7.	Формулы, содержащие специальные математические символы (интеграл, дробь и т. д.), должны быть набраны во встроенном формульном редакторе </a:t>
            </a:r>
            <a:r>
              <a:rPr lang="ru-RU" dirty="0" err="1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Word</a:t>
            </a: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(Вставка → Формула для </a:t>
            </a:r>
            <a:r>
              <a:rPr lang="en-US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MS Word</a:t>
            </a: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2007).	</a:t>
            </a:r>
          </a:p>
          <a:p>
            <a:pPr algn="just">
              <a:lnSpc>
                <a:spcPct val="93000"/>
              </a:lnSpc>
            </a:pP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8.	Формулы, не содержащие специальных математических </a:t>
            </a: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символов, должны </a:t>
            </a: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быть набраны в тексте, например, </a:t>
            </a:r>
            <a:r>
              <a:rPr lang="ru-RU" dirty="0" err="1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ru-RU" baseline="-25000" dirty="0" err="1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ru-RU" dirty="0" err="1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ru-RU" baseline="-25000" dirty="0" err="1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, х + у = 0.</a:t>
            </a:r>
          </a:p>
          <a:p>
            <a:pPr algn="just">
              <a:lnSpc>
                <a:spcPct val="93000"/>
              </a:lnSpc>
            </a:pP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9.	Недопустимо включать в текст сканированные формулы, таблицы и схемы.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576" y="26064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Основные требования для верстки в РО следующие: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257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51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124744"/>
            <a:ext cx="4121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Arial" pitchFamily="34" charset="0"/>
                <a:cs typeface="Arial" pitchFamily="34" charset="0"/>
              </a:rPr>
              <a:t> </a:t>
            </a:r>
            <a:endParaRPr lang="ru-RU" sz="1400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0176" y="1276476"/>
            <a:ext cx="4121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445314"/>
            <a:ext cx="849694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3000"/>
              </a:lnSpc>
            </a:pP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3" y="122148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8E40"/>
                </a:solidFill>
              </a:rPr>
              <a:t>Стандартные замечания по материалам рукописей, представляемых </a:t>
            </a:r>
            <a:endParaRPr lang="ru-RU" b="1" dirty="0" smtClean="0">
              <a:solidFill>
                <a:srgbClr val="008E40"/>
              </a:solidFill>
            </a:endParaRPr>
          </a:p>
          <a:p>
            <a:pPr algn="ctr"/>
            <a:r>
              <a:rPr lang="ru-RU" b="1" dirty="0" smtClean="0">
                <a:solidFill>
                  <a:srgbClr val="008E40"/>
                </a:solidFill>
              </a:rPr>
              <a:t>в </a:t>
            </a:r>
            <a:r>
              <a:rPr lang="ru-RU" b="1" dirty="0">
                <a:solidFill>
                  <a:srgbClr val="008E40"/>
                </a:solidFill>
              </a:rPr>
              <a:t>редакционный отдел:</a:t>
            </a:r>
            <a:endParaRPr lang="ru-RU" dirty="0">
              <a:solidFill>
                <a:srgbClr val="008E4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861612"/>
            <a:ext cx="4608512" cy="595124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93000"/>
              </a:lnSpc>
            </a:pPr>
            <a:r>
              <a:rPr lang="ru-RU" sz="1250" dirty="0">
                <a:latin typeface="Arial" pitchFamily="34" charset="0"/>
                <a:cs typeface="Arial" pitchFamily="34" charset="0"/>
              </a:rPr>
              <a:t>1. Шрифт </a:t>
            </a:r>
            <a:r>
              <a:rPr lang="en-US" sz="1250" dirty="0">
                <a:latin typeface="Arial" pitchFamily="34" charset="0"/>
                <a:cs typeface="Arial" pitchFamily="34" charset="0"/>
              </a:rPr>
              <a:t>Times New Roman Cyr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 (сделать весь текст одним шрифтом).</a:t>
            </a:r>
          </a:p>
          <a:p>
            <a:pPr>
              <a:lnSpc>
                <a:spcPct val="93000"/>
              </a:lnSpc>
            </a:pPr>
            <a:r>
              <a:rPr lang="ru-RU" sz="1250" dirty="0">
                <a:latin typeface="Arial" pitchFamily="34" charset="0"/>
                <a:cs typeface="Arial" pitchFamily="34" charset="0"/>
              </a:rPr>
              <a:t>2. Поставить автоматическую расстановку переносов </a:t>
            </a:r>
            <a:r>
              <a:rPr lang="ru-RU" sz="1250" dirty="0" smtClean="0">
                <a:latin typeface="Arial" pitchFamily="34" charset="0"/>
                <a:cs typeface="Arial" pitchFamily="34" charset="0"/>
              </a:rPr>
              <a:t>(Разметка 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страницы – </a:t>
            </a:r>
            <a:r>
              <a:rPr lang="ru-RU" sz="1250" dirty="0" smtClean="0">
                <a:latin typeface="Arial" pitchFamily="34" charset="0"/>
                <a:cs typeface="Arial" pitchFamily="34" charset="0"/>
              </a:rPr>
              <a:t>Расстановка 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переносов – </a:t>
            </a:r>
            <a:r>
              <a:rPr lang="ru-RU" sz="1250" dirty="0" smtClean="0">
                <a:latin typeface="Arial" pitchFamily="34" charset="0"/>
                <a:cs typeface="Arial" pitchFamily="34" charset="0"/>
              </a:rPr>
              <a:t>Авто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).</a:t>
            </a:r>
          </a:p>
          <a:p>
            <a:pPr>
              <a:lnSpc>
                <a:spcPct val="93000"/>
              </a:lnSpc>
            </a:pPr>
            <a:r>
              <a:rPr lang="ru-RU" sz="1250" dirty="0">
                <a:latin typeface="Arial" pitchFamily="34" charset="0"/>
                <a:cs typeface="Arial" pitchFamily="34" charset="0"/>
              </a:rPr>
              <a:t>3. Нумерация начинается с третьей страницы (титул, оборот титула, концевая титульная страница не нумеруются, но входят в общий объем издания).</a:t>
            </a:r>
          </a:p>
          <a:p>
            <a:pPr>
              <a:lnSpc>
                <a:spcPct val="93000"/>
              </a:lnSpc>
            </a:pPr>
            <a:r>
              <a:rPr lang="ru-RU" sz="1250" dirty="0">
                <a:latin typeface="Arial" pitchFamily="34" charset="0"/>
                <a:cs typeface="Arial" pitchFamily="34" charset="0"/>
              </a:rPr>
              <a:t>4. В научной литературе буква «ё» не используется за исключением имен собственных.</a:t>
            </a:r>
          </a:p>
          <a:p>
            <a:pPr>
              <a:lnSpc>
                <a:spcPct val="93000"/>
              </a:lnSpc>
            </a:pPr>
            <a:r>
              <a:rPr lang="ru-RU" sz="1250" dirty="0">
                <a:latin typeface="Arial" pitchFamily="34" charset="0"/>
                <a:cs typeface="Arial" pitchFamily="34" charset="0"/>
              </a:rPr>
              <a:t>5. По всему тексту необходимо произвести замену дефисов на тире, кроме тех, что находятся внутри сложных слов. </a:t>
            </a:r>
            <a:r>
              <a:rPr lang="ru-RU" sz="1250" dirty="0" smtClean="0">
                <a:latin typeface="Arial" pitchFamily="34" charset="0"/>
                <a:cs typeface="Arial" pitchFamily="34" charset="0"/>
              </a:rPr>
              <a:t>Слишком длинные 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тире также заменить. Тире набирается: А</a:t>
            </a:r>
            <a:r>
              <a:rPr lang="en-US" sz="1250" dirty="0" err="1">
                <a:latin typeface="Arial" pitchFamily="34" charset="0"/>
                <a:cs typeface="Arial" pitchFamily="34" charset="0"/>
              </a:rPr>
              <a:t>lt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 0150 на цифровой клавиатуре.</a:t>
            </a:r>
          </a:p>
          <a:p>
            <a:pPr>
              <a:lnSpc>
                <a:spcPct val="93000"/>
              </a:lnSpc>
            </a:pPr>
            <a:r>
              <a:rPr lang="ru-RU" sz="1250" dirty="0">
                <a:latin typeface="Arial" pitchFamily="34" charset="0"/>
                <a:cs typeface="Arial" pitchFamily="34" charset="0"/>
              </a:rPr>
              <a:t>6. Общепринятые сокращения: </a:t>
            </a:r>
            <a:r>
              <a:rPr lang="ru-RU" sz="1250" dirty="0" smtClean="0">
                <a:latin typeface="Arial" pitchFamily="34" charset="0"/>
                <a:cs typeface="Arial" pitchFamily="34" charset="0"/>
              </a:rPr>
              <a:t>«т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. д</a:t>
            </a:r>
            <a:r>
              <a:rPr lang="ru-RU" sz="1250" dirty="0" smtClean="0">
                <a:latin typeface="Arial" pitchFamily="34" charset="0"/>
                <a:cs typeface="Arial" pitchFamily="34" charset="0"/>
              </a:rPr>
              <a:t>.»; «т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. п</a:t>
            </a:r>
            <a:r>
              <a:rPr lang="ru-RU" sz="1250" dirty="0" smtClean="0">
                <a:latin typeface="Arial" pitchFamily="34" charset="0"/>
                <a:cs typeface="Arial" pitchFamily="34" charset="0"/>
              </a:rPr>
              <a:t>.»; «пр.»; «и др.» 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нельзя использовать внутри </a:t>
            </a:r>
            <a:r>
              <a:rPr lang="ru-RU" sz="1250" dirty="0" smtClean="0">
                <a:latin typeface="Arial" pitchFamily="34" charset="0"/>
                <a:cs typeface="Arial" pitchFamily="34" charset="0"/>
              </a:rPr>
              <a:t>предложений, можно 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только в 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конце </a:t>
            </a:r>
            <a:r>
              <a:rPr lang="ru-RU" sz="1250" dirty="0" smtClean="0">
                <a:latin typeface="Arial" pitchFamily="34" charset="0"/>
                <a:cs typeface="Arial" pitchFamily="34" charset="0"/>
              </a:rPr>
              <a:t>и внутри выражения в скобках.</a:t>
            </a:r>
            <a:endParaRPr lang="ru-RU" sz="125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3000"/>
              </a:lnSpc>
            </a:pPr>
            <a:r>
              <a:rPr lang="ru-RU" sz="1250" dirty="0">
                <a:latin typeface="Arial" pitchFamily="34" charset="0"/>
                <a:cs typeface="Arial" pitchFamily="34" charset="0"/>
              </a:rPr>
              <a:t>7. Сокращение «т. е.» можно использовать внутри предложения, но не в самом </a:t>
            </a:r>
            <a:r>
              <a:rPr lang="ru-RU" sz="1250" dirty="0" smtClean="0">
                <a:latin typeface="Arial" pitchFamily="34" charset="0"/>
                <a:cs typeface="Arial" pitchFamily="34" charset="0"/>
              </a:rPr>
              <a:t>его начале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. Между буквами внутри сокращений </a:t>
            </a:r>
            <a:r>
              <a:rPr lang="ru-RU" sz="1250" dirty="0" smtClean="0">
                <a:latin typeface="Arial" pitchFamily="34" charset="0"/>
                <a:cs typeface="Arial" pitchFamily="34" charset="0"/>
              </a:rPr>
              <a:t>«и т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250" dirty="0" smtClean="0">
                <a:latin typeface="Arial" pitchFamily="34" charset="0"/>
                <a:cs typeface="Arial" pitchFamily="34" charset="0"/>
              </a:rPr>
              <a:t>д».; «т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. п</a:t>
            </a:r>
            <a:r>
              <a:rPr lang="ru-RU" sz="1250" dirty="0" smtClean="0">
                <a:latin typeface="Arial" pitchFamily="34" charset="0"/>
                <a:cs typeface="Arial" pitchFamily="34" charset="0"/>
              </a:rPr>
              <a:t>.»; «т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. е.» ставится пробел, переносятся сокращения целиком.</a:t>
            </a:r>
          </a:p>
          <a:p>
            <a:pPr>
              <a:lnSpc>
                <a:spcPct val="93000"/>
              </a:lnSpc>
            </a:pPr>
            <a:r>
              <a:rPr lang="ru-RU" sz="1250" dirty="0">
                <a:latin typeface="Arial" pitchFamily="34" charset="0"/>
                <a:cs typeface="Arial" pitchFamily="34" charset="0"/>
              </a:rPr>
              <a:t>8. Названия иностранных </a:t>
            </a:r>
            <a:r>
              <a:rPr lang="ru-RU" sz="1250" dirty="0" smtClean="0">
                <a:latin typeface="Arial" pitchFamily="34" charset="0"/>
                <a:cs typeface="Arial" pitchFamily="34" charset="0"/>
              </a:rPr>
              <a:t>фирм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, набранные латиницей, как и </a:t>
            </a:r>
            <a:r>
              <a:rPr lang="ru-RU" sz="1250" dirty="0" smtClean="0">
                <a:latin typeface="Arial" pitchFamily="34" charset="0"/>
                <a:cs typeface="Arial" pitchFamily="34" charset="0"/>
              </a:rPr>
              <a:t>термины, 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пишутся без кавычек (например, </a:t>
            </a:r>
            <a:r>
              <a:rPr lang="en-US" sz="1250" dirty="0">
                <a:latin typeface="Arial" pitchFamily="34" charset="0"/>
                <a:cs typeface="Arial" pitchFamily="34" charset="0"/>
              </a:rPr>
              <a:t>gnosis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). Интернет – без кавычек.</a:t>
            </a:r>
          </a:p>
          <a:p>
            <a:pPr>
              <a:lnSpc>
                <a:spcPct val="93000"/>
              </a:lnSpc>
            </a:pPr>
            <a:r>
              <a:rPr lang="ru-RU" sz="1250" dirty="0">
                <a:latin typeface="Arial" pitchFamily="34" charset="0"/>
                <a:cs typeface="Arial" pitchFamily="34" charset="0"/>
              </a:rPr>
              <a:t>9. Уголовный </a:t>
            </a:r>
            <a:r>
              <a:rPr lang="ru-RU" sz="1250" dirty="0" smtClean="0">
                <a:latin typeface="Arial" pitchFamily="34" charset="0"/>
                <a:cs typeface="Arial" pitchFamily="34" charset="0"/>
              </a:rPr>
              <a:t>(Трудовой и т. д.) кодексы пишутся 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с прописной буквы.</a:t>
            </a:r>
          </a:p>
          <a:p>
            <a:pPr>
              <a:lnSpc>
                <a:spcPct val="93000"/>
              </a:lnSpc>
            </a:pPr>
            <a:r>
              <a:rPr lang="ru-RU" sz="1250" dirty="0">
                <a:latin typeface="Arial" pitchFamily="34" charset="0"/>
                <a:cs typeface="Arial" pitchFamily="34" charset="0"/>
              </a:rPr>
              <a:t>10. Тире не переносится.</a:t>
            </a:r>
          </a:p>
          <a:p>
            <a:pPr>
              <a:lnSpc>
                <a:spcPct val="93000"/>
              </a:lnSpc>
            </a:pPr>
            <a:r>
              <a:rPr lang="ru-RU" sz="1250" dirty="0">
                <a:latin typeface="Arial" pitchFamily="34" charset="0"/>
                <a:cs typeface="Arial" pitchFamily="34" charset="0"/>
              </a:rPr>
              <a:t>11. Висячие </a:t>
            </a:r>
            <a:r>
              <a:rPr lang="ru-RU" sz="1250" dirty="0" smtClean="0">
                <a:latin typeface="Arial" pitchFamily="34" charset="0"/>
                <a:cs typeface="Arial" pitchFamily="34" charset="0"/>
              </a:rPr>
              <a:t>(верхние неполные) строки 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не допускаются.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60032" y="845642"/>
            <a:ext cx="4176464" cy="583024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12. После знака «§» точка не ставится 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(см. Р.7.03.–2006 или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Ст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КубГАУ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«Учебные и научные издания».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13. Если есть возможность перечисление перечня после вводного абзаца, тире начинается с крайней строки.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14. Точки в качестве маркеров в научной литературе не используются.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15. Для выделения рубрик текста можно использовать курсив.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16. Ссылки на источники по всему тексту должны быть единообразными. Вынесенные из текста вниз (в сноску), они «отбиваются» вводным абзацем.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17. Знак сноски ставится перед знаком препинания.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18. Принятые сокращения – канд. юр. наук,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д-р с.-х. наук, д-р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техн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. наук.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19. «Ст. ст. 1666, 182» – </a:t>
            </a:r>
            <a:r>
              <a:rPr lang="ru-RU" sz="13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неправильно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, так как не удваивается.</a:t>
            </a:r>
          </a:p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20. «Содержание» используется в сборниках статей.</a:t>
            </a:r>
          </a:p>
          <a:p>
            <a:pPr algn="just"/>
            <a:r>
              <a:rPr lang="ru-RU" sz="1300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914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03" y="-4167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421779" y="260648"/>
            <a:ext cx="10297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УЧЕБНЫЕ И НАУЧНЫЕ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ИЗДАНИЯ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Основные виды и аппарат</a:t>
            </a:r>
            <a:endParaRPr lang="ru-RU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824" y="1790107"/>
            <a:ext cx="5832648" cy="344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3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Любое </a:t>
            </a:r>
            <a:r>
              <a:rPr lang="ru-RU" dirty="0">
                <a:latin typeface="Arial" pitchFamily="34" charset="0"/>
                <a:cs typeface="Arial" pitchFamily="34" charset="0"/>
              </a:rPr>
              <a:t>издание характеризуется рядом признаков, отражающихся в его содержании, оформлении, составе структурных элементов и прочих особенностях, поэтому понятие вида будущего издания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важно </a:t>
            </a:r>
            <a:r>
              <a:rPr lang="ru-RU" dirty="0">
                <a:latin typeface="Arial" pitchFamily="34" charset="0"/>
                <a:cs typeface="Arial" pitchFamily="34" charset="0"/>
              </a:rPr>
              <a:t>еще на начальном этапе, в стадии авторской рукописи. Четкое представление о жанровой принадлежности того или иного учебного и научного издания избавит авторов от часто возникающих в этой сфере вопросов, позволит создавать произведения в соответствии со стандартом, эффективно использовать в образовательном процессе весь спектр учебных и научных изданий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8186" y="1891346"/>
            <a:ext cx="2373414" cy="3239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0232" y="2110514"/>
            <a:ext cx="250385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" dirty="0">
                <a:latin typeface="Arial" pitchFamily="34" charset="0"/>
                <a:cs typeface="Arial" pitchFamily="34" charset="0"/>
              </a:rPr>
              <a:t>МИНИСТЕРСТВО СЕЛЬСКОГО ХОЗЯЙСТВА РФ</a:t>
            </a:r>
          </a:p>
          <a:p>
            <a:pPr algn="ctr"/>
            <a:r>
              <a:rPr lang="ru-RU" sz="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ФГБОУ ВПО «Кубанский государственный</a:t>
            </a:r>
          </a:p>
          <a:p>
            <a:pPr algn="ctr"/>
            <a:r>
              <a:rPr lang="ru-RU" sz="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аграрный университет»</a:t>
            </a:r>
          </a:p>
          <a:p>
            <a:pPr algn="ctr"/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УЧЕБНЫЕ И НАУЧНЫЕ ИЗДАНИЯ</a:t>
            </a:r>
          </a:p>
          <a:p>
            <a:pPr algn="ctr">
              <a:lnSpc>
                <a:spcPct val="150000"/>
              </a:lnSpc>
            </a:pPr>
            <a:r>
              <a:rPr lang="ru-RU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Основные виды и аппарат</a:t>
            </a:r>
          </a:p>
          <a:p>
            <a:pPr algn="ctr"/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Методические </a:t>
            </a:r>
            <a:r>
              <a:rPr lang="ru-RU" sz="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указания</a:t>
            </a:r>
          </a:p>
          <a:p>
            <a:pPr algn="ctr"/>
            <a:r>
              <a:rPr lang="ru-RU" sz="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определению вида издания и его соответствия содержанию</a:t>
            </a:r>
          </a:p>
          <a:p>
            <a:pPr algn="ctr"/>
            <a:r>
              <a:rPr lang="ru-RU" sz="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для профессорско-преподавательского состава</a:t>
            </a:r>
          </a:p>
          <a:p>
            <a:pPr algn="ctr"/>
            <a:r>
              <a:rPr lang="ru-RU" sz="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Кубанского </a:t>
            </a:r>
            <a:r>
              <a:rPr lang="ru-RU" sz="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госагроуниверситета</a:t>
            </a:r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Краснодар</a:t>
            </a:r>
          </a:p>
          <a:p>
            <a:pPr algn="ctr"/>
            <a:r>
              <a:rPr lang="ru-RU" sz="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КубГАУ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7578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03" y="-4167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414561" y="116632"/>
            <a:ext cx="1029714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ИЗДАНИЯ. ОСНОВНЫЕ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ЭЛЕМЕНТЫ. Термины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 определения</a:t>
            </a:r>
            <a:b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(по ГОСТ Р 7.0.3–2006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052736"/>
            <a:ext cx="8064895" cy="507895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Структура издания: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Связь и взаимное расположение составных частей издания: основного и дополнительного текстов и аппарата издания, а также входящих в них содержательных и художественных элементов.</a:t>
            </a:r>
          </a:p>
          <a:p>
            <a:pPr algn="just"/>
            <a:r>
              <a:rPr lang="ru-RU" sz="1400" b="1" dirty="0">
                <a:latin typeface="Arial" pitchFamily="34" charset="0"/>
                <a:cs typeface="Arial" pitchFamily="34" charset="0"/>
              </a:rPr>
              <a:t>Произведение: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Результат авторской работы творческого характера, имеющий вид законченного продукта, который может быть опубликован в издании.</a:t>
            </a:r>
          </a:p>
          <a:p>
            <a:pPr algn="just"/>
            <a:r>
              <a:rPr lang="ru-RU" sz="1400" b="1" dirty="0">
                <a:latin typeface="Arial" pitchFamily="34" charset="0"/>
                <a:cs typeface="Arial" pitchFamily="34" charset="0"/>
              </a:rPr>
              <a:t>Основной текст: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Текст произведения(й), публикуемого(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ых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) в издании.</a:t>
            </a:r>
          </a:p>
          <a:p>
            <a:pPr algn="just"/>
            <a:r>
              <a:rPr lang="ru-RU" sz="1400" b="1" dirty="0">
                <a:latin typeface="Arial" pitchFamily="34" charset="0"/>
                <a:cs typeface="Arial" pitchFamily="34" charset="0"/>
              </a:rPr>
              <a:t>Дополнительный текст: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Текст, сопровождающий произведение (основной текст) в виде приложений.</a:t>
            </a:r>
          </a:p>
          <a:p>
            <a:pPr algn="just"/>
            <a:r>
              <a:rPr lang="ru-RU" sz="1400" b="1" dirty="0">
                <a:latin typeface="Arial" pitchFamily="34" charset="0"/>
                <a:cs typeface="Arial" pitchFamily="34" charset="0"/>
              </a:rPr>
              <a:t>Заголовок: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Обозначение структурной части основного текста произведения: раздела, главы, параграфа, таблицы.</a:t>
            </a:r>
          </a:p>
          <a:p>
            <a:pPr algn="just"/>
            <a:r>
              <a:rPr lang="ru-RU" sz="1400" b="1" dirty="0">
                <a:latin typeface="Arial" pitchFamily="34" charset="0"/>
                <a:cs typeface="Arial" pitchFamily="34" charset="0"/>
              </a:rPr>
              <a:t>Часть: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Структурная единица текста произведения, представляющая собой наиболее крупную ступень его деления.</a:t>
            </a:r>
          </a:p>
          <a:p>
            <a:pPr algn="just"/>
            <a:r>
              <a:rPr lang="ru-RU" sz="1400" i="1" dirty="0">
                <a:latin typeface="Arial" pitchFamily="34" charset="0"/>
                <a:cs typeface="Arial" pitchFamily="34" charset="0"/>
              </a:rPr>
              <a:t>Примечание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 Часть может делиться на разделы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Раздел: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Крупная рубрика, являющаяся одной из высших ступеней деления основного текста.</a:t>
            </a:r>
          </a:p>
          <a:p>
            <a:pPr algn="just"/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Примечание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 Раздел может объединять главы и входить в часть.</a:t>
            </a:r>
          </a:p>
          <a:p>
            <a:pPr algn="just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Глава: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Крупная рубрика, имеющая самостоятельный заголовок.</a:t>
            </a:r>
          </a:p>
          <a:p>
            <a:pPr algn="just"/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Примечание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 Главы нередко объединяются в разделы или части произведения и, в свою очередь, могут делиться на параграфы.</a:t>
            </a:r>
          </a:p>
          <a:p>
            <a:pPr algn="just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Параграф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Небольшая рубрика, имеющая специальное условное обозначение (Вставка → Символ →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§).</a:t>
            </a:r>
          </a:p>
          <a:p>
            <a:pPr algn="just"/>
            <a:r>
              <a:rPr lang="ru-RU" sz="1400" i="1" dirty="0">
                <a:latin typeface="Arial" pitchFamily="34" charset="0"/>
                <a:cs typeface="Arial" pitchFamily="34" charset="0"/>
              </a:rPr>
              <a:t>Примечание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 Параграф может входить в часть, раздел, главу и, в свою очередь, делиться на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подпараграфы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953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2513" y="254547"/>
            <a:ext cx="7715250" cy="67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ЗАДАЧИ И ФУНКЦИИ РЕДАКЦИОННОГО ОТДЕЛА</a:t>
            </a:r>
          </a:p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912941" y="3212976"/>
            <a:ext cx="77026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>
                <a:solidFill>
                  <a:prstClr val="black"/>
                </a:solidFill>
              </a:rPr>
              <a:t>	</a:t>
            </a:r>
            <a:r>
              <a:rPr lang="ru-RU" sz="3600" b="1" dirty="0" smtClean="0">
                <a:solidFill>
                  <a:prstClr val="black"/>
                </a:solidFill>
              </a:rPr>
              <a:t> 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95E214F-3204-41FB-955A-DD440550C3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1666" y="588682"/>
            <a:ext cx="849694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  участие в редакционно-издательской деятельности Кубанского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ГАУ (в части редакционной обработки авторских оригиналов): литературное и техническое редактирование, корректура научной, учебной, учебно-методической литературы и рекламно-информационных материалов в соответствии с требованиями издательских стандартов и других нормативных документов;</a:t>
            </a:r>
          </a:p>
          <a:p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 контроль состава выходных данных и выпускных сведений (оформление титула, оборота титула и концевой титульной страницы на соответствие </a:t>
            </a:r>
            <a:r>
              <a:rPr lang="ru-RU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ГОСТАам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всей литературы, издаваемой Кубанским ГАУ, в том числе не проходившей обработку в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редакционном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отделе;</a:t>
            </a:r>
          </a:p>
          <a:p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 взаимодействие с авторами и научными редакторами изданий (согласование любых изменений в оригинале, составление редакционного паспорта для изданий повышенной сложности, консультации);</a:t>
            </a:r>
          </a:p>
          <a:p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 размещение на сайте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Кубанского ГАУ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справочных и нормативных материалов, касающихся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редакционно-издательской деятельности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(требования к оформлению авторских оригиналов, инструкции, издательские стандарты);</a:t>
            </a:r>
          </a:p>
          <a:p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 компьютерная обработка текстовой информации различных групп сложности (форматирование, верстка и спуск полос);</a:t>
            </a:r>
          </a:p>
          <a:p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 обработка изобразительной информации, разработка дизайна и изготовление оригинал-макетов изданий.</a:t>
            </a:r>
          </a:p>
          <a:p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36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03" y="-4167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414561" y="116632"/>
            <a:ext cx="1029714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ИЗДАНИЯ. ОСНОВНЫЕ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ЭЛЕМЕНТЫ. Термины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 определения</a:t>
            </a:r>
            <a:b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(по ГОСТ Р 7.0.3–2006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6757" y="988666"/>
            <a:ext cx="8064895" cy="530209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>
              <a:lnSpc>
                <a:spcPct val="93000"/>
              </a:lnSpc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Абзац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Самая мелкая структурно-композиционная единица текста, обозначаемая в наборе абзацным отступом (Главная → Абзац ⇲ → Первая строка: Отступ → … : для формата А5 листа – 0,75 см; для А4 – 1 см).</a:t>
            </a:r>
          </a:p>
          <a:p>
            <a:pPr algn="just">
              <a:lnSpc>
                <a:spcPct val="93000"/>
              </a:lnSpc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Иллюстрация: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Изображение, поясняющее или дополняющее основной текст, помещаемое на страницах издания.</a:t>
            </a:r>
          </a:p>
          <a:p>
            <a:pPr algn="just">
              <a:lnSpc>
                <a:spcPct val="93000"/>
              </a:lnSpc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Примечание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 Иллюстрации могут быть оригинальными, специально созданными для этого издания или заимствованными из других изданий.</a:t>
            </a:r>
          </a:p>
          <a:p>
            <a:pPr algn="just">
              <a:lnSpc>
                <a:spcPct val="93000"/>
              </a:lnSpc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Подпись к иллюстрации, подрисуночная подпись: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Текст под иллюстрацией, представляющий собой ее словесную характеристику.</a:t>
            </a:r>
          </a:p>
          <a:p>
            <a:pPr algn="just">
              <a:lnSpc>
                <a:spcPct val="93000"/>
              </a:lnSpc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Рисунок: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Графическое изображение на плоскости, создаваемое с помощью линий, штрихов, пятен, точек.</a:t>
            </a:r>
          </a:p>
          <a:p>
            <a:pPr algn="just">
              <a:lnSpc>
                <a:spcPct val="93000"/>
              </a:lnSpc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График: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Чертеж, наглядно изображающий количественное соотношение и развитие взаимосвязанных процессов или явлений в виде кривой, прямой, ломаной линии, построенной в той или иной системе координат.</a:t>
            </a:r>
          </a:p>
          <a:p>
            <a:pPr algn="just">
              <a:lnSpc>
                <a:spcPct val="93000"/>
              </a:lnSpc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Диаграмма: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Условное графическое изображение числовых величин или их соотношений, выполненное с помощью линий, плоскостей, геометрических фигур, рисунков.</a:t>
            </a:r>
          </a:p>
          <a:p>
            <a:pPr algn="just">
              <a:lnSpc>
                <a:spcPct val="93000"/>
              </a:lnSpc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Схема: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Условное графическое изображение объекта, в общих чертах передающее его характер и структуру.</a:t>
            </a:r>
          </a:p>
          <a:p>
            <a:pPr algn="just">
              <a:lnSpc>
                <a:spcPct val="93000"/>
              </a:lnSpc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Таблица: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Форма организации материала в тексте издания, при которой систематически представленные группы взаимосвязанных данных располагаются по графам и строкам таким образом, чтобы каждый отдельный показатель входил в состав и графы, и строки.</a:t>
            </a:r>
          </a:p>
          <a:p>
            <a:pPr algn="just">
              <a:lnSpc>
                <a:spcPct val="93000"/>
              </a:lnSpc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Примечание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 Таблица может быть закрытой, обрамленной линейками, не имеющей по бокам и снизу линеек, поперечной, со строками, перпендикулярными строкам текста, продольной, со строками, параллельными строкам текста, многополосной, занимающей несколько страниц, распашной, со строками, расположенными на развороте и переходящими с четной страницы на нечетную.</a:t>
            </a:r>
          </a:p>
        </p:txBody>
      </p:sp>
    </p:spTree>
    <p:extLst>
      <p:ext uri="{BB962C8B-B14F-4D97-AF65-F5344CB8AC3E}">
        <p14:creationId xmlns:p14="http://schemas.microsoft.com/office/powerpoint/2010/main" val="3092240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415702" y="36483"/>
            <a:ext cx="1029714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ИЗДАНИЯ. ОСНОВНЫЕ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ЭЛЕМЕНТЫ. Термины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 определения</a:t>
            </a:r>
            <a:b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(по ГОСТ Р 7.0.3–2006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6801" y="887135"/>
            <a:ext cx="8064895" cy="597086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Формула: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Текст, представляющий собой комбинацию специальных знаков, выражающую какое-либо предложение.</a:t>
            </a:r>
          </a:p>
          <a:p>
            <a:pPr algn="just"/>
            <a:r>
              <a:rPr lang="ru-RU" sz="1400" i="1" dirty="0">
                <a:latin typeface="Arial" pitchFamily="34" charset="0"/>
                <a:cs typeface="Arial" pitchFamily="34" charset="0"/>
              </a:rPr>
              <a:t>Примечание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 Под «предложением» понимается целостная единица речи, представленная в определенной системе знаков. Различаются формулы математическая, выражающая предложение математическими знаками (Вставка → Формула), и химическая, выражающая предложение химическими знаками.</a:t>
            </a:r>
          </a:p>
          <a:p>
            <a:pPr algn="just"/>
            <a:r>
              <a:rPr lang="ru-RU" sz="1400" b="1" dirty="0">
                <a:latin typeface="Arial" pitchFamily="34" charset="0"/>
                <a:cs typeface="Arial" pitchFamily="34" charset="0"/>
              </a:rPr>
              <a:t>Оглавление: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Составная часть аппарата издания, содержащая перечень заголовков разделов, глав и других структурных единиц текста издания с указанием страниц, на которых размещается каждая из них.</a:t>
            </a:r>
          </a:p>
          <a:p>
            <a:pPr algn="just"/>
            <a:r>
              <a:rPr lang="ru-RU" sz="1400" b="1" dirty="0">
                <a:latin typeface="Arial" pitchFamily="34" charset="0"/>
                <a:cs typeface="Arial" pitchFamily="34" charset="0"/>
              </a:rPr>
              <a:t>Содержание: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Составная часть аппарата сборника или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моноиздания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содержащая перечень заголовков публикуемых произведений или разделов, с указанием фамилий авторов (если сборник не авторский) и начальных страниц.</a:t>
            </a:r>
          </a:p>
          <a:p>
            <a:pPr algn="just"/>
            <a:r>
              <a:rPr lang="ru-RU" sz="1400" b="1" dirty="0">
                <a:latin typeface="Arial" pitchFamily="34" charset="0"/>
                <a:cs typeface="Arial" pitchFamily="34" charset="0"/>
              </a:rPr>
              <a:t>Введение: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Структурная часть основного текста издания, которая является его начальной главой и вводит читателя в суть проблематики произведения.</a:t>
            </a:r>
          </a:p>
          <a:p>
            <a:pPr algn="just"/>
            <a:r>
              <a:rPr lang="ru-RU" sz="1400" b="1" dirty="0">
                <a:latin typeface="Arial" pitchFamily="34" charset="0"/>
                <a:cs typeface="Arial" pitchFamily="34" charset="0"/>
              </a:rPr>
              <a:t>Заключение: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Структурная часть основного текста издания, завершающая его, где подводятся итоги работы, делаются обобщения и выводы.</a:t>
            </a:r>
          </a:p>
          <a:p>
            <a:pPr algn="just"/>
            <a:r>
              <a:rPr lang="ru-RU" sz="1400" b="1" dirty="0">
                <a:latin typeface="Arial" pitchFamily="34" charset="0"/>
                <a:cs typeface="Arial" pitchFamily="34" charset="0"/>
              </a:rPr>
              <a:t>Предисловие: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Помещаемая в начале издания сопроводительная статья, в которой поясняются цели и особенности содержания и построения произведения.</a:t>
            </a:r>
          </a:p>
          <a:p>
            <a:pPr algn="just"/>
            <a:r>
              <a:rPr lang="ru-RU" sz="1400" b="1" dirty="0">
                <a:latin typeface="Arial" pitchFamily="34" charset="0"/>
                <a:cs typeface="Arial" pitchFamily="34" charset="0"/>
              </a:rPr>
              <a:t>Послесловие: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Сопроводительная статья, помещаемая после основного текста произведения(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ий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).</a:t>
            </a:r>
          </a:p>
          <a:p>
            <a:pPr algn="just"/>
            <a:r>
              <a:rPr lang="ru-RU" sz="1400" b="1" dirty="0">
                <a:latin typeface="Arial" pitchFamily="34" charset="0"/>
                <a:cs typeface="Arial" pitchFamily="34" charset="0"/>
              </a:rPr>
              <a:t>Примечание: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Элемент аппарата издания, содержащий дополнения к основному тексту: уточнения, разъяснения, переводы иностранных текстов, ссылки, – принадлежащие автору, редактору, переводчику и другим лицам, принимавшим участие в подготовке издания.</a:t>
            </a:r>
          </a:p>
          <a:p>
            <a:pPr algn="just"/>
            <a:r>
              <a:rPr lang="ru-RU" sz="1400" b="1" dirty="0">
                <a:latin typeface="Arial" pitchFamily="34" charset="0"/>
                <a:cs typeface="Arial" pitchFamily="34" charset="0"/>
              </a:rPr>
              <a:t>Сноска: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Элемент аппарата издания, содержащий вспомогательный текст пояснительного или справочного характера – библиографические ссылки, примечания, перекрестные ссылки, – помещаемый внизу полосы и снабженный для связи с текстом знаком сноски, соответствующим цифровым номером.</a:t>
            </a:r>
          </a:p>
        </p:txBody>
      </p:sp>
    </p:spTree>
    <p:extLst>
      <p:ext uri="{BB962C8B-B14F-4D97-AF65-F5344CB8AC3E}">
        <p14:creationId xmlns:p14="http://schemas.microsoft.com/office/powerpoint/2010/main" val="37273846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39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415702" y="188640"/>
            <a:ext cx="1029714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ИЗДАНИЯ. ОСНОВНЫЕ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ЭЛЕМЕНТЫ. Термины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 определения</a:t>
            </a:r>
            <a:b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(по ГОСТ Р 7.0.3–2006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0716" y="1340768"/>
            <a:ext cx="8064895" cy="446276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Список сокращений: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Составная часть аппарата издания, содержащая перечень сокращений, принятых для данного издания, с их расшифровкой.</a:t>
            </a:r>
          </a:p>
          <a:p>
            <a:pPr algn="just"/>
            <a:r>
              <a:rPr lang="ru-RU" sz="1400" b="1" dirty="0">
                <a:latin typeface="Arial" pitchFamily="34" charset="0"/>
                <a:cs typeface="Arial" pitchFamily="34" charset="0"/>
              </a:rPr>
              <a:t>Кегль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шрифта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Размер шрифта, соответствующий расстоянию между верхней и нижней гранями литеры, измеряемому в пунктах.</a:t>
            </a:r>
          </a:p>
          <a:p>
            <a:pPr algn="just"/>
            <a:r>
              <a:rPr lang="ru-RU" sz="1400" b="1" dirty="0">
                <a:latin typeface="Arial" pitchFamily="34" charset="0"/>
                <a:cs typeface="Arial" pitchFamily="34" charset="0"/>
              </a:rPr>
              <a:t>Начертание шрифта: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Каждое видоизменение наборного шрифта, входящего в состав одной гарнитуры. </a:t>
            </a:r>
          </a:p>
          <a:p>
            <a:r>
              <a:rPr lang="ru-RU" sz="1400" i="1" dirty="0">
                <a:latin typeface="Arial" pitchFamily="34" charset="0"/>
                <a:cs typeface="Arial" pitchFamily="34" charset="0"/>
              </a:rPr>
              <a:t>Примечание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 Начертания шрифта различаются: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– по плотности: узкое, нормальное, широкое;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– по насыщенности: светлое, полужирное, жирное;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– по наклону: прямое, курсивное, наклонное.</a:t>
            </a:r>
          </a:p>
          <a:p>
            <a:pPr algn="just"/>
            <a:r>
              <a:rPr lang="ru-RU" sz="1400" b="1" dirty="0">
                <a:latin typeface="Arial" pitchFamily="34" charset="0"/>
                <a:cs typeface="Arial" pitchFamily="34" charset="0"/>
              </a:rPr>
              <a:t>Курсив: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Начертание наборного шрифта, имеющее наклон очка букв и в некоторой степени имитирующее рукописный шрифт.</a:t>
            </a:r>
          </a:p>
          <a:p>
            <a:pPr algn="just"/>
            <a:r>
              <a:rPr lang="ru-RU" sz="1400" b="1" dirty="0">
                <a:latin typeface="Arial" pitchFamily="34" charset="0"/>
                <a:cs typeface="Arial" pitchFamily="34" charset="0"/>
              </a:rPr>
              <a:t>Разрядка: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Способ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нешрифтового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выделения текста путем увеличения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межбуквенного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пробела в словах.</a:t>
            </a:r>
          </a:p>
          <a:p>
            <a:pPr algn="just"/>
            <a:r>
              <a:rPr lang="ru-RU" sz="1400" b="1" dirty="0">
                <a:latin typeface="Arial" pitchFamily="34" charset="0"/>
                <a:cs typeface="Arial" pitchFamily="34" charset="0"/>
              </a:rPr>
              <a:t>Колонтитул: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Помещаемый на каждой странице элемент аппарата издания, помогающий читателю ориентироваться в содержании текста на странице.</a:t>
            </a:r>
          </a:p>
          <a:p>
            <a:pPr algn="just"/>
            <a:r>
              <a:rPr lang="ru-RU" sz="1400" i="1" dirty="0">
                <a:latin typeface="Arial" pitchFamily="34" charset="0"/>
                <a:cs typeface="Arial" pitchFamily="34" charset="0"/>
              </a:rPr>
              <a:t>Примечание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 Колонтитул может быть: одноступенчатым, с одинаковыми или однотипными данными на каждой странице разворота; двухступенчатым, с разными данными на правой и левой страницах разворота; постоянным, с неменяющимися данными; переменным, с меняющимися данными по мере перехода от одной статьи (раздела) к другой.</a:t>
            </a:r>
          </a:p>
        </p:txBody>
      </p:sp>
    </p:spTree>
    <p:extLst>
      <p:ext uri="{BB962C8B-B14F-4D97-AF65-F5344CB8AC3E}">
        <p14:creationId xmlns:p14="http://schemas.microsoft.com/office/powerpoint/2010/main" val="39951016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39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3808" y="845709"/>
            <a:ext cx="1029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Вопросы для самопроверки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10716" y="1340768"/>
            <a:ext cx="8064895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912714" y="2068398"/>
            <a:ext cx="7314853" cy="237626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88904" y="2301716"/>
            <a:ext cx="7416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1. Назовите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основные элементы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произведения.</a:t>
            </a:r>
            <a:endParaRPr lang="ru-RU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2. Назовите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наиболее крупную структурную единицу текста </a:t>
            </a:r>
            <a:endParaRPr lang="ru-RU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наиболее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мелкую.</a:t>
            </a:r>
            <a:endParaRPr lang="ru-RU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3. Какие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элементы произведения могут входить в его иллюстративный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материал?</a:t>
            </a:r>
            <a:endParaRPr lang="ru-RU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4. Какие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требования предъявляются к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иллюстрациям?</a:t>
            </a:r>
            <a:endParaRPr lang="ru-RU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740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" y="10914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96552" y="260648"/>
            <a:ext cx="10297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УЧЕБНЫЕ И НАУЧНЫЕ ИЗДАНИЯ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Правила оформления титульных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элементов</a:t>
            </a:r>
            <a:endParaRPr lang="ru-RU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08965" y="2169151"/>
            <a:ext cx="5688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7313" algn="just"/>
            <a:r>
              <a:rPr lang="ru-RU" dirty="0">
                <a:latin typeface="Arial" pitchFamily="34" charset="0"/>
                <a:cs typeface="Arial" pitchFamily="34" charset="0"/>
              </a:rPr>
              <a:t>Методические указания содержат подробную информацию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 оформлению </a:t>
            </a:r>
            <a:r>
              <a:rPr lang="ru-RU" dirty="0">
                <a:latin typeface="Arial" pitchFamily="34" charset="0"/>
                <a:cs typeface="Arial" pitchFamily="34" charset="0"/>
              </a:rPr>
              <a:t>титульных страниц (выходных сведений) учебных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 научных </a:t>
            </a:r>
            <a:r>
              <a:rPr lang="ru-RU" dirty="0">
                <a:latin typeface="Arial" pitchFamily="34" charset="0"/>
                <a:cs typeface="Arial" pitchFamily="34" charset="0"/>
              </a:rPr>
              <a:t>изданий в соответствии с издательскими ГОСТами.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Выходные </a:t>
            </a:r>
            <a:r>
              <a:rPr lang="ru-RU" dirty="0">
                <a:latin typeface="Arial" pitchFamily="34" charset="0"/>
                <a:cs typeface="Arial" pitchFamily="34" charset="0"/>
              </a:rPr>
              <a:t>сведения являются «паспортными данными» книги,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показателем компетентности </a:t>
            </a:r>
            <a:r>
              <a:rPr lang="ru-RU" dirty="0">
                <a:latin typeface="Arial" pitchFamily="34" charset="0"/>
                <a:cs typeface="Arial" pitchFamily="34" charset="0"/>
              </a:rPr>
              <a:t>и профессионализма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ее </a:t>
            </a:r>
            <a:r>
              <a:rPr lang="ru-RU" dirty="0">
                <a:latin typeface="Arial" pitchFamily="34" charset="0"/>
                <a:cs typeface="Arial" pitchFamily="34" charset="0"/>
              </a:rPr>
              <a:t>издателя, поэтому так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важна правильность </a:t>
            </a:r>
            <a:r>
              <a:rPr lang="ru-RU" dirty="0">
                <a:latin typeface="Arial" pitchFamily="34" charset="0"/>
                <a:cs typeface="Arial" pitchFamily="34" charset="0"/>
              </a:rPr>
              <a:t>и полнота их приведения.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700808"/>
            <a:ext cx="2373414" cy="3239104"/>
          </a:xfrm>
          <a:prstGeom prst="rect">
            <a:avLst/>
          </a:prstGeom>
          <a:solidFill>
            <a:srgbClr val="FFFFE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-289965" y="1822903"/>
            <a:ext cx="36004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" dirty="0" smtClean="0">
                <a:latin typeface="Arial" pitchFamily="34" charset="0"/>
                <a:cs typeface="Arial" pitchFamily="34" charset="0"/>
              </a:rPr>
              <a:t>МИНИСТЕРСТВО СЕЛЬСКОГО ХОЗЯЙСТВА РФ</a:t>
            </a:r>
          </a:p>
          <a:p>
            <a:pPr algn="ctr"/>
            <a:r>
              <a:rPr lang="ru-RU" sz="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ФГБОУ ВПО «Кубанский государственный</a:t>
            </a:r>
          </a:p>
          <a:p>
            <a:pPr algn="ctr"/>
            <a:r>
              <a:rPr lang="ru-RU" sz="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аграрный университет»</a:t>
            </a: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УЧЕБНЫЕ И НАУЧНЫЕ ИЗДАНИЯ</a:t>
            </a:r>
          </a:p>
          <a:p>
            <a:pPr algn="ctr">
              <a:lnSpc>
                <a:spcPct val="150000"/>
              </a:lnSpc>
            </a:pP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Правила оформления титульных элементов</a:t>
            </a:r>
          </a:p>
          <a:p>
            <a:pPr algn="ctr">
              <a:lnSpc>
                <a:spcPct val="150000"/>
              </a:lnSpc>
            </a:pP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Методические указания</a:t>
            </a:r>
          </a:p>
          <a:p>
            <a:pPr algn="ctr"/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оформлению </a:t>
            </a:r>
            <a:r>
              <a:rPr lang="ru-RU" sz="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титулатуры</a:t>
            </a:r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для профессорско-преподавательского состава</a:t>
            </a:r>
          </a:p>
          <a:p>
            <a:pPr algn="ctr"/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Кубанского </a:t>
            </a:r>
            <a:r>
              <a:rPr lang="ru-RU" sz="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госагроуниверситета</a:t>
            </a:r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Краснодар</a:t>
            </a:r>
          </a:p>
          <a:p>
            <a:pPr algn="ctr"/>
            <a:r>
              <a:rPr lang="ru-RU" sz="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КубГАУ</a:t>
            </a:r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7199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39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0716" y="1196752"/>
            <a:ext cx="8281764" cy="230832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Первый элемент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книги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 – обложка – содержит ряд выходных сведений издания и является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атрибутом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его внешнего оформления.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 обязательном порядке приводят: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) имя автора (авторов); 2) заглавие издания. Порядок этих данных лучше оставлять тот же, что и на титульном листе. Количество авторов должно соответствовать количеству, указанному на титульном листе издания. Однако, если авторов больше трех, их фамилии на обложку не выносят (ГОСТ 7.84–2002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3645024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Заголовок произведения должен соответствовать содержанию. Часто заголовок слишком «широк»,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т. е.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охватывает слишком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обширный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круг проблем, тогда как в работе освещены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2–3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них. Часто бывает, что содержание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произведения гораздо шире заявленного.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904" y="33265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Обложка</a:t>
            </a:r>
            <a:endParaRPr lang="ru-RU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846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39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9259" y="1196752"/>
            <a:ext cx="8281764" cy="147732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Второй элемент, отражающий характеристику книги и служащий для ее идентификации среди других изданий издательско-полиграфического оформления –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титулатура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(совокупность титульных листов издания) – это комплекс элементов аппарата книги (ГОСТ Р 7.0.4–2006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2852936"/>
            <a:ext cx="77768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Arial" pitchFamily="34" charset="0"/>
                <a:cs typeface="Arial" pitchFamily="34" charset="0"/>
              </a:rPr>
              <a:t>Титульная страница</a:t>
            </a:r>
            <a:r>
              <a:rPr lang="ru-RU" dirty="0">
                <a:latin typeface="Arial" pitchFamily="34" charset="0"/>
                <a:cs typeface="Arial" pitchFamily="34" charset="0"/>
              </a:rPr>
              <a:t> содержит следующие элементы (по порядку):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наименование организации ведомственного подчинения;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наименование организации, от имени или при участии которой выпускается издание, приводят в официально установленной форме;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имя автора (двух, трех соавторов) – приводят над заглавием издания, начиная с инициалов. Если соавторов более четырех, их имена помещают на обороте титульной страницы ниже блока «Рецензенты», предваряя записью «Коллектив авторов»;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843808" y="404664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Титульная страница</a:t>
            </a:r>
            <a:endParaRPr lang="ru-RU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18420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39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362" y="845642"/>
            <a:ext cx="7776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– заглавие издания (название произведения) приводят в том виде, в котором оно установлено автором или издателем; должно кратко и наиболее точно определять содержание издания или выражать его смысл;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вид издания, жанр произведения (определяется ГОСТ 7.60-2003 и внутренним стандартом «Учебные и научные издания»);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утверждение издания в качестве учебника, учебного пособия или официального издания (гриф);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имя составителя, ответственного (научного) редактора;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повторность издания/переиздание (при наличии такой информации). Порядковый номер переиздания указывают арабскими цифрами с падежным наращением;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место выпуска издания (в именительном падеже);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наименование издающей организации (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употребимая</a:t>
            </a:r>
            <a:r>
              <a:rPr lang="ru-RU" dirty="0">
                <a:latin typeface="Arial" pitchFamily="34" charset="0"/>
                <a:cs typeface="Arial" pitchFamily="34" charset="0"/>
              </a:rPr>
              <a:t> аббревиатура);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год выпуска издания (арабскими цифрами без слова «год» или сокращения «г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.»).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239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17"/>
            <a:ext cx="9144000" cy="689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1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5158507" y="6354322"/>
            <a:ext cx="3920400" cy="4708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chemeClr val="tx1"/>
                </a:solidFill>
                <a:latin typeface="Calibri" pitchFamily="34" charset="0"/>
              </a:defRPr>
            </a:lvl1pPr>
            <a:lvl2pPr marL="673856" indent="-259175"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1036701" indent="-207340">
              <a:defRPr sz="1800">
                <a:solidFill>
                  <a:schemeClr val="tx1"/>
                </a:solidFill>
                <a:latin typeface="Calibri" pitchFamily="34" charset="0"/>
              </a:defRPr>
            </a:lvl3pPr>
            <a:lvl4pPr marL="1451381" indent="-207340">
              <a:defRPr sz="1800">
                <a:solidFill>
                  <a:schemeClr val="tx1"/>
                </a:solidFill>
                <a:latin typeface="Calibri" pitchFamily="34" charset="0"/>
              </a:defRPr>
            </a:lvl4pPr>
            <a:lvl5pPr marL="1866062" indent="-207340">
              <a:defRPr sz="1800">
                <a:solidFill>
                  <a:schemeClr val="tx1"/>
                </a:solidFill>
                <a:latin typeface="Calibri" pitchFamily="34" charset="0"/>
              </a:defRPr>
            </a:lvl5pPr>
            <a:lvl6pPr marL="2280742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6pPr>
            <a:lvl7pPr marL="269542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7pPr>
            <a:lvl8pPr marL="311010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8pPr>
            <a:lvl9pPr marL="352478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73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latin typeface="Arial" pitchFamily="34" charset="0"/>
                <a:cs typeface="Arial" pitchFamily="34" charset="0"/>
              </a:rPr>
              <a:t>http://kubsau.ru/university/departments/redaction/</a:t>
            </a: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Прямоугольник 1"/>
          <p:cNvSpPr>
            <a:spLocks noChangeArrowheads="1"/>
          </p:cNvSpPr>
          <p:nvPr/>
        </p:nvSpPr>
        <p:spPr bwMode="auto">
          <a:xfrm>
            <a:off x="1199735" y="260648"/>
            <a:ext cx="4899396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/>
          <a:p>
            <a:pPr indent="184302" algn="r"/>
            <a:r>
              <a:rPr lang="ru-RU" b="1" dirty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ТИТУЛЬНАЯ СТРАНИЦА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400" y="1143127"/>
            <a:ext cx="3984367" cy="334981"/>
          </a:xfrm>
          <a:prstGeom prst="rect">
            <a:avLst/>
          </a:prstGeom>
          <a:noFill/>
        </p:spPr>
        <p:txBody>
          <a:bodyPr wrap="square" lIns="82936" tIns="41468" rIns="82936" bIns="41468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Учебное издание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8587" y="1157638"/>
            <a:ext cx="3984367" cy="334981"/>
          </a:xfrm>
          <a:prstGeom prst="rect">
            <a:avLst/>
          </a:prstGeom>
          <a:noFill/>
        </p:spPr>
        <p:txBody>
          <a:bodyPr wrap="square" lIns="82936" tIns="41468" rIns="82936" bIns="41468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Научное издание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t="9406" r="5945" b="9777"/>
          <a:stretch/>
        </p:blipFill>
        <p:spPr bwMode="auto">
          <a:xfrm>
            <a:off x="491543" y="1534991"/>
            <a:ext cx="3623234" cy="4460611"/>
          </a:xfrm>
          <a:prstGeom prst="rect">
            <a:avLst/>
          </a:prstGeom>
          <a:ln w="38100">
            <a:solidFill>
              <a:srgbClr val="008E4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t="8683" r="5063" b="9153"/>
          <a:stretch/>
        </p:blipFill>
        <p:spPr bwMode="auto">
          <a:xfrm>
            <a:off x="5087197" y="1534991"/>
            <a:ext cx="3534487" cy="4460611"/>
          </a:xfrm>
          <a:prstGeom prst="rect">
            <a:avLst/>
          </a:prstGeom>
          <a:noFill/>
          <a:ln w="38100">
            <a:solidFill>
              <a:srgbClr val="008E4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40808" y="6126223"/>
            <a:ext cx="6662384" cy="314578"/>
          </a:xfrm>
          <a:prstGeom prst="rect">
            <a:avLst/>
          </a:prstGeom>
          <a:noFill/>
        </p:spPr>
        <p:txBody>
          <a:bodyPr wrap="square" lIns="82936" tIns="41468" rIns="82936" bIns="41468" rtlCol="0">
            <a:spAutoFit/>
          </a:bodyPr>
          <a:lstStyle/>
          <a:p>
            <a:pPr algn="ctr"/>
            <a:r>
              <a:rPr lang="ru-RU" sz="1500" i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Текст на титульной странице набирается светлым шрифтом</a:t>
            </a:r>
          </a:p>
        </p:txBody>
      </p:sp>
    </p:spTree>
    <p:extLst>
      <p:ext uri="{BB962C8B-B14F-4D97-AF65-F5344CB8AC3E}">
        <p14:creationId xmlns:p14="http://schemas.microsoft.com/office/powerpoint/2010/main" val="2661239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39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362" y="845642"/>
            <a:ext cx="777686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Arial" pitchFamily="34" charset="0"/>
                <a:cs typeface="Arial" pitchFamily="34" charset="0"/>
              </a:rPr>
              <a:t>Оборот титульной страницы</a:t>
            </a:r>
            <a:r>
              <a:rPr lang="ru-RU" dirty="0">
                <a:latin typeface="Arial" pitchFamily="34" charset="0"/>
                <a:cs typeface="Arial" pitchFamily="34" charset="0"/>
              </a:rPr>
              <a:t> содержит (по порядку):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классификационные индексы (УДК и ББК);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авторский знак;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блок «Рецензенты»;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блок «Коллектив авторов» (при наличии более четырех авторов) либо «Составители» (как правило, такие сведения приводят в методических указаниях или рекомендациях);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библиографическое описание (ГОСТ 7.1–2003);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международный стандартный книжный номер – </a:t>
            </a:r>
            <a:r>
              <a:rPr lang="en-US" dirty="0">
                <a:latin typeface="Arial" pitchFamily="34" charset="0"/>
                <a:cs typeface="Arial" pitchFamily="34" charset="0"/>
              </a:rPr>
              <a:t>ISBN</a:t>
            </a:r>
            <a:r>
              <a:rPr lang="ru-RU" dirty="0">
                <a:latin typeface="Arial" pitchFamily="34" charset="0"/>
                <a:cs typeface="Arial" pitchFamily="34" charset="0"/>
              </a:rPr>
              <a:t> – присваивается каждому оригинальному изданию (учебник, учебное пособие, монография, сборник, например статей или научных трудов);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издательскую аннотацию (ГОСТ 7.86–2005), объем которой не должен превышать 500–600 печатных знаков или 10–12 строк. Аннотация состоит из двух абзацев: первый – краткая характеристика основной темы, цель работы и ее результаты, второй – читательский адрес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область охраны авторского права (ГОСТ 7.0.1–2003).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3768" y="26064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Оборот титульной страницы</a:t>
            </a:r>
            <a:endParaRPr lang="ru-RU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48343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Скругленный прямоугольник 1"/>
          <p:cNvSpPr/>
          <p:nvPr/>
        </p:nvSpPr>
        <p:spPr>
          <a:xfrm>
            <a:off x="468264" y="1430636"/>
            <a:ext cx="8208912" cy="3240360"/>
          </a:xfrm>
          <a:prstGeom prst="roundRect">
            <a:avLst/>
          </a:prstGeom>
          <a:solidFill>
            <a:srgbClr val="B9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575852" y="453197"/>
            <a:ext cx="10297144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ru-RU" sz="22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 план  работы редакционного отдела</a:t>
            </a:r>
          </a:p>
          <a:p>
            <a:pPr algn="ctr">
              <a:lnSpc>
                <a:spcPct val="93000"/>
              </a:lnSpc>
            </a:pPr>
            <a:r>
              <a:rPr lang="ru-RU" sz="22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на 2015 год включены: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60" y="1707266"/>
            <a:ext cx="10297144" cy="2296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3000"/>
              </a:lnSpc>
            </a:pPr>
            <a:r>
              <a:rPr lang="ru-RU" sz="22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актуализация </a:t>
            </a:r>
            <a:r>
              <a:rPr lang="ru-RU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Ст. </a:t>
            </a:r>
            <a:r>
              <a:rPr lang="ru-RU" sz="2200" b="1" dirty="0" err="1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КубГАУ</a:t>
            </a:r>
            <a:r>
              <a:rPr lang="ru-RU" sz="22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3.3.1. – 2012 </a:t>
            </a:r>
            <a:r>
              <a:rPr lang="ru-RU" sz="22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Версия 1.0</a:t>
            </a:r>
          </a:p>
          <a:p>
            <a:pPr>
              <a:lnSpc>
                <a:spcPct val="93000"/>
              </a:lnSpc>
            </a:pPr>
            <a:r>
              <a:rPr lang="ru-RU" sz="22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Учебные и </a:t>
            </a:r>
            <a:r>
              <a:rPr lang="ru-RU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научные </a:t>
            </a:r>
            <a:r>
              <a:rPr lang="ru-RU" sz="22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издания. Требования </a:t>
            </a:r>
            <a:r>
              <a:rPr lang="ru-RU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 структуре </a:t>
            </a:r>
            <a:endParaRPr lang="ru-RU" sz="2200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3000"/>
              </a:lnSpc>
            </a:pPr>
            <a:r>
              <a:rPr lang="ru-RU" sz="22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 оформлению;</a:t>
            </a:r>
            <a:endParaRPr lang="ru-RU" sz="2200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3000"/>
              </a:lnSpc>
            </a:pPr>
            <a:r>
              <a:rPr lang="ru-RU" sz="22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 разработка методических указаний по оформлению</a:t>
            </a:r>
          </a:p>
          <a:p>
            <a:pPr>
              <a:lnSpc>
                <a:spcPct val="93000"/>
              </a:lnSpc>
            </a:pPr>
            <a:r>
              <a:rPr lang="ru-RU" sz="22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библиографического списка;</a:t>
            </a:r>
          </a:p>
          <a:p>
            <a:pPr>
              <a:lnSpc>
                <a:spcPct val="93000"/>
              </a:lnSpc>
            </a:pPr>
            <a:r>
              <a:rPr lang="ru-RU" sz="22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разработка методических указаний </a:t>
            </a:r>
            <a:r>
              <a:rPr lang="ru-RU" sz="22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по использованию иллюстративного материала</a:t>
            </a:r>
          </a:p>
        </p:txBody>
      </p:sp>
    </p:spTree>
    <p:extLst>
      <p:ext uri="{BB962C8B-B14F-4D97-AF65-F5344CB8AC3E}">
        <p14:creationId xmlns:p14="http://schemas.microsoft.com/office/powerpoint/2010/main" val="1547961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17"/>
            <a:ext cx="9144000" cy="689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1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5158507" y="6354322"/>
            <a:ext cx="3920400" cy="4708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chemeClr val="tx1"/>
                </a:solidFill>
                <a:latin typeface="Calibri" pitchFamily="34" charset="0"/>
              </a:defRPr>
            </a:lvl1pPr>
            <a:lvl2pPr marL="673856" indent="-259175"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1036701" indent="-207340">
              <a:defRPr sz="1800">
                <a:solidFill>
                  <a:schemeClr val="tx1"/>
                </a:solidFill>
                <a:latin typeface="Calibri" pitchFamily="34" charset="0"/>
              </a:defRPr>
            </a:lvl3pPr>
            <a:lvl4pPr marL="1451381" indent="-207340">
              <a:defRPr sz="1800">
                <a:solidFill>
                  <a:schemeClr val="tx1"/>
                </a:solidFill>
                <a:latin typeface="Calibri" pitchFamily="34" charset="0"/>
              </a:defRPr>
            </a:lvl4pPr>
            <a:lvl5pPr marL="1866062" indent="-207340">
              <a:defRPr sz="1800">
                <a:solidFill>
                  <a:schemeClr val="tx1"/>
                </a:solidFill>
                <a:latin typeface="Calibri" pitchFamily="34" charset="0"/>
              </a:defRPr>
            </a:lvl5pPr>
            <a:lvl6pPr marL="2280742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6pPr>
            <a:lvl7pPr marL="269542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7pPr>
            <a:lvl8pPr marL="311010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8pPr>
            <a:lvl9pPr marL="352478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73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latin typeface="Arial" pitchFamily="34" charset="0"/>
                <a:cs typeface="Arial" pitchFamily="34" charset="0"/>
              </a:rPr>
              <a:t>http://kubsau.ru/university/departments/redaction/</a:t>
            </a: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Прямоугольник 1"/>
          <p:cNvSpPr>
            <a:spLocks noChangeArrowheads="1"/>
          </p:cNvSpPr>
          <p:nvPr/>
        </p:nvSpPr>
        <p:spPr bwMode="auto">
          <a:xfrm>
            <a:off x="1667384" y="451966"/>
            <a:ext cx="5094765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/>
          <a:p>
            <a:pPr indent="184302" algn="r"/>
            <a:r>
              <a:rPr lang="ru-RU" b="1" dirty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ОБОРОТ ТИТУЛЬНОЙ СТРАНИЦЫ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400" y="1143127"/>
            <a:ext cx="3984367" cy="334981"/>
          </a:xfrm>
          <a:prstGeom prst="rect">
            <a:avLst/>
          </a:prstGeom>
          <a:noFill/>
        </p:spPr>
        <p:txBody>
          <a:bodyPr wrap="square" lIns="82936" tIns="41468" rIns="82936" bIns="41468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Учебное издание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8587" y="1157638"/>
            <a:ext cx="3984367" cy="334981"/>
          </a:xfrm>
          <a:prstGeom prst="rect">
            <a:avLst/>
          </a:prstGeom>
          <a:noFill/>
        </p:spPr>
        <p:txBody>
          <a:bodyPr wrap="square" lIns="82936" tIns="41468" rIns="82936" bIns="41468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Научное издание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4" t="9933" r="7772" b="10131"/>
          <a:stretch/>
        </p:blipFill>
        <p:spPr bwMode="auto">
          <a:xfrm>
            <a:off x="576195" y="1534992"/>
            <a:ext cx="3407947" cy="4734495"/>
          </a:xfrm>
          <a:prstGeom prst="rect">
            <a:avLst/>
          </a:prstGeom>
          <a:noFill/>
          <a:ln w="38100">
            <a:solidFill>
              <a:srgbClr val="008E4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52950" y="1598787"/>
            <a:ext cx="0" cy="457325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979537" y="3102446"/>
            <a:ext cx="0" cy="222031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137517" y="3278637"/>
            <a:ext cx="0" cy="2057056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0268" r="8773" b="10156"/>
          <a:stretch/>
        </p:blipFill>
        <p:spPr bwMode="auto">
          <a:xfrm>
            <a:off x="5084748" y="1534992"/>
            <a:ext cx="3427663" cy="4748274"/>
          </a:xfrm>
          <a:prstGeom prst="rect">
            <a:avLst/>
          </a:prstGeom>
          <a:noFill/>
          <a:ln w="38100">
            <a:solidFill>
              <a:srgbClr val="008E4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5197887" y="1582197"/>
            <a:ext cx="0" cy="460388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579106" y="2514651"/>
            <a:ext cx="0" cy="251418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776573" y="2645272"/>
            <a:ext cx="0" cy="238357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107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39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539" y="1124744"/>
            <a:ext cx="77768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Arial" pitchFamily="34" charset="0"/>
                <a:cs typeface="Arial" pitchFamily="34" charset="0"/>
              </a:rPr>
              <a:t>Концевая титульная страница</a:t>
            </a:r>
            <a:r>
              <a:rPr lang="ru-RU" dirty="0">
                <a:latin typeface="Arial" pitchFamily="34" charset="0"/>
                <a:cs typeface="Arial" pitchFamily="34" charset="0"/>
              </a:rPr>
              <a:t> содержит (по порядку):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вид издания по целевому назначению;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полное имя автора/соавторов;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заглавие издания;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вид издания, жанр произведения;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полное имя составителя/составителей;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запись о наличии или отсутствии допечатной подготовки издания;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дату подписания в печать;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формат бумаги и долю листа (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60 × 84 </a:t>
            </a:r>
            <a:r>
              <a:rPr lang="ru-RU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dirty="0">
                <a:latin typeface="Arial" pitchFamily="34" charset="0"/>
                <a:cs typeface="Arial" pitchFamily="34" charset="0"/>
              </a:rPr>
              <a:t>/</a:t>
            </a:r>
            <a:r>
              <a:rPr lang="ru-RU" baseline="-25000" dirty="0">
                <a:latin typeface="Arial" pitchFamily="34" charset="0"/>
                <a:cs typeface="Arial" pitchFamily="34" charset="0"/>
              </a:rPr>
              <a:t>8</a:t>
            </a:r>
            <a:r>
              <a:rPr lang="ru-RU" dirty="0">
                <a:latin typeface="Arial" pitchFamily="34" charset="0"/>
                <a:cs typeface="Arial" pitchFamily="34" charset="0"/>
              </a:rPr>
              <a:t> или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60 × 84 </a:t>
            </a:r>
            <a:r>
              <a:rPr lang="ru-RU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dirty="0">
                <a:latin typeface="Arial" pitchFamily="34" charset="0"/>
                <a:cs typeface="Arial" pitchFamily="34" charset="0"/>
              </a:rPr>
              <a:t>/</a:t>
            </a:r>
            <a:r>
              <a:rPr lang="ru-RU" baseline="-25000" dirty="0">
                <a:latin typeface="Arial" pitchFamily="34" charset="0"/>
                <a:cs typeface="Arial" pitchFamily="34" charset="0"/>
              </a:rPr>
              <a:t>16</a:t>
            </a:r>
            <a:r>
              <a:rPr lang="ru-RU" dirty="0">
                <a:latin typeface="Arial" pitchFamily="34" charset="0"/>
                <a:cs typeface="Arial" pitchFamily="34" charset="0"/>
              </a:rPr>
              <a:t>);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объем издания в условных печатных и учетно-издатель­ских листах;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тираж (обозначают арабскими цифрами, после которых приводят слово «экземпляров» в сокращенном виде «экз.»);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номер заказа;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– юридическое имя полиграфического предприятия и его адрес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7913" y="476671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Концевая титульная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страница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38592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17"/>
            <a:ext cx="9144000" cy="689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1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5158507" y="6354322"/>
            <a:ext cx="3920400" cy="4708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chemeClr val="tx1"/>
                </a:solidFill>
                <a:latin typeface="Calibri" pitchFamily="34" charset="0"/>
              </a:defRPr>
            </a:lvl1pPr>
            <a:lvl2pPr marL="673856" indent="-259175"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1036701" indent="-207340">
              <a:defRPr sz="1800">
                <a:solidFill>
                  <a:schemeClr val="tx1"/>
                </a:solidFill>
                <a:latin typeface="Calibri" pitchFamily="34" charset="0"/>
              </a:defRPr>
            </a:lvl3pPr>
            <a:lvl4pPr marL="1451381" indent="-207340">
              <a:defRPr sz="1800">
                <a:solidFill>
                  <a:schemeClr val="tx1"/>
                </a:solidFill>
                <a:latin typeface="Calibri" pitchFamily="34" charset="0"/>
              </a:defRPr>
            </a:lvl4pPr>
            <a:lvl5pPr marL="1866062" indent="-207340">
              <a:defRPr sz="1800">
                <a:solidFill>
                  <a:schemeClr val="tx1"/>
                </a:solidFill>
                <a:latin typeface="Calibri" pitchFamily="34" charset="0"/>
              </a:defRPr>
            </a:lvl5pPr>
            <a:lvl6pPr marL="2280742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6pPr>
            <a:lvl7pPr marL="269542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7pPr>
            <a:lvl8pPr marL="311010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8pPr>
            <a:lvl9pPr marL="352478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73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latin typeface="Arial" pitchFamily="34" charset="0"/>
                <a:cs typeface="Arial" pitchFamily="34" charset="0"/>
              </a:rPr>
              <a:t>http://kubsau.ru/university/departments/redaction/</a:t>
            </a: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Прямоугольник 1"/>
          <p:cNvSpPr>
            <a:spLocks noChangeArrowheads="1"/>
          </p:cNvSpPr>
          <p:nvPr/>
        </p:nvSpPr>
        <p:spPr bwMode="auto">
          <a:xfrm>
            <a:off x="1386578" y="659878"/>
            <a:ext cx="5421353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/>
          <a:p>
            <a:pPr indent="184302" algn="r"/>
            <a:r>
              <a:rPr lang="ru-RU" b="1" dirty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КОНЦЕВАЯ ТИТУЛЬНАЯ СТРАНИЦА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400" y="1143127"/>
            <a:ext cx="3984367" cy="334981"/>
          </a:xfrm>
          <a:prstGeom prst="rect">
            <a:avLst/>
          </a:prstGeom>
          <a:noFill/>
        </p:spPr>
        <p:txBody>
          <a:bodyPr wrap="square" lIns="82936" tIns="41468" rIns="82936" bIns="41468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Учебное издание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8587" y="1157638"/>
            <a:ext cx="3984367" cy="334981"/>
          </a:xfrm>
          <a:prstGeom prst="rect">
            <a:avLst/>
          </a:prstGeom>
          <a:noFill/>
        </p:spPr>
        <p:txBody>
          <a:bodyPr wrap="square" lIns="82936" tIns="41468" rIns="82936" bIns="41468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Научное издание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11272" r="7582" b="7846"/>
          <a:stretch/>
        </p:blipFill>
        <p:spPr bwMode="auto">
          <a:xfrm>
            <a:off x="652950" y="1556073"/>
            <a:ext cx="3444305" cy="4746595"/>
          </a:xfrm>
          <a:prstGeom prst="rect">
            <a:avLst/>
          </a:prstGeom>
          <a:ln w="38100">
            <a:solidFill>
              <a:srgbClr val="008E4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t="8629" r="5709" b="6968"/>
          <a:stretch/>
        </p:blipFill>
        <p:spPr bwMode="auto">
          <a:xfrm>
            <a:off x="5058673" y="1556073"/>
            <a:ext cx="3390677" cy="4746595"/>
          </a:xfrm>
          <a:prstGeom prst="rect">
            <a:avLst/>
          </a:prstGeom>
          <a:ln w="38100">
            <a:solidFill>
              <a:srgbClr val="008E4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002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251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96552" y="156146"/>
            <a:ext cx="10297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УЧЕБНЫЕ И НАУЧНЫЕ ИЗДАНИЯ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Правила оформления титульных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элементов</a:t>
            </a:r>
            <a:endParaRPr lang="ru-RU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9488" y="2770014"/>
            <a:ext cx="2740344" cy="3744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1" t="35964" r="13736" b="2237"/>
          <a:stretch/>
        </p:blipFill>
        <p:spPr bwMode="auto">
          <a:xfrm>
            <a:off x="391497" y="2992064"/>
            <a:ext cx="2596327" cy="33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203848" y="2780928"/>
            <a:ext cx="2736304" cy="3744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1" t="24999" r="13261" b="10093"/>
          <a:stretch/>
        </p:blipFill>
        <p:spPr bwMode="auto">
          <a:xfrm>
            <a:off x="3310817" y="3074020"/>
            <a:ext cx="2522366" cy="315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075439" y="2764763"/>
            <a:ext cx="2736304" cy="3744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0" t="24445" r="15305" b="11610"/>
          <a:stretch/>
        </p:blipFill>
        <p:spPr bwMode="auto">
          <a:xfrm>
            <a:off x="6075439" y="2780929"/>
            <a:ext cx="2693602" cy="352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9488" y="1620774"/>
            <a:ext cx="2740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/>
              <a:t>Образец оформления титульной страницы учебного пособия</a:t>
            </a:r>
          </a:p>
          <a:p>
            <a:pPr algn="ctr"/>
            <a:r>
              <a:rPr lang="ru-RU" sz="1200" i="1" dirty="0"/>
              <a:t>(более четырех авторов, </a:t>
            </a:r>
            <a:endParaRPr lang="ru-RU" sz="1200" i="1" dirty="0" smtClean="0"/>
          </a:p>
          <a:p>
            <a:pPr algn="ctr"/>
            <a:r>
              <a:rPr lang="ru-RU" sz="1200" i="1" dirty="0" smtClean="0"/>
              <a:t>с </a:t>
            </a:r>
            <a:r>
              <a:rPr lang="ru-RU" sz="1200" i="1" dirty="0" smtClean="0"/>
              <a:t>грифом, под </a:t>
            </a:r>
            <a:r>
              <a:rPr lang="ru-RU" sz="1200" i="1" dirty="0"/>
              <a:t>редакцией</a:t>
            </a:r>
            <a:r>
              <a:rPr lang="ru-RU" i="1" dirty="0"/>
              <a:t>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03848" y="1620774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/>
              <a:t>Образец оформления оборота титульной страницы</a:t>
            </a:r>
          </a:p>
          <a:p>
            <a:pPr algn="ctr"/>
            <a:r>
              <a:rPr lang="ru-RU" sz="1200" i="1" dirty="0"/>
              <a:t>учебного пособия</a:t>
            </a:r>
          </a:p>
          <a:p>
            <a:pPr algn="ctr"/>
            <a:r>
              <a:rPr lang="ru-RU" sz="1200" i="1" dirty="0"/>
              <a:t>(более четырех авторов</a:t>
            </a:r>
            <a:r>
              <a:rPr lang="ru-RU" sz="1200" i="1" dirty="0" smtClean="0"/>
              <a:t>,</a:t>
            </a:r>
          </a:p>
          <a:p>
            <a:pPr algn="ctr"/>
            <a:r>
              <a:rPr lang="ru-RU" sz="1200" i="1" dirty="0" smtClean="0"/>
              <a:t> </a:t>
            </a:r>
            <a:r>
              <a:rPr lang="ru-RU" sz="1200" i="1" dirty="0"/>
              <a:t>с грифом, под редакцией)</a:t>
            </a:r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075439" y="1620774"/>
            <a:ext cx="2693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/>
              <a:t>Образец оформления концевой титульной страницы</a:t>
            </a:r>
          </a:p>
          <a:p>
            <a:pPr algn="ctr"/>
            <a:r>
              <a:rPr lang="ru-RU" sz="1200" i="1" dirty="0"/>
              <a:t>учебного пособия</a:t>
            </a:r>
          </a:p>
          <a:p>
            <a:pPr algn="ctr"/>
            <a:r>
              <a:rPr lang="ru-RU" sz="1200" i="1" dirty="0"/>
              <a:t>(более четырех авторов</a:t>
            </a:r>
            <a:r>
              <a:rPr lang="ru-RU" sz="1200" i="1" dirty="0" smtClean="0"/>
              <a:t>,</a:t>
            </a:r>
          </a:p>
          <a:p>
            <a:pPr algn="ctr"/>
            <a:r>
              <a:rPr lang="ru-RU" sz="1200" i="1" dirty="0" smtClean="0"/>
              <a:t> </a:t>
            </a:r>
            <a:r>
              <a:rPr lang="ru-RU" sz="1200" i="1" dirty="0"/>
              <a:t>с грифом, под редакцией)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086303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17"/>
            <a:ext cx="9144000" cy="689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683568" y="1196752"/>
            <a:ext cx="7560840" cy="3096344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01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5158507" y="6354322"/>
            <a:ext cx="3920400" cy="4708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chemeClr val="tx1"/>
                </a:solidFill>
                <a:latin typeface="Calibri" pitchFamily="34" charset="0"/>
              </a:defRPr>
            </a:lvl1pPr>
            <a:lvl2pPr marL="673856" indent="-259175"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1036701" indent="-207340">
              <a:defRPr sz="1800">
                <a:solidFill>
                  <a:schemeClr val="tx1"/>
                </a:solidFill>
                <a:latin typeface="Calibri" pitchFamily="34" charset="0"/>
              </a:defRPr>
            </a:lvl3pPr>
            <a:lvl4pPr marL="1451381" indent="-207340">
              <a:defRPr sz="1800">
                <a:solidFill>
                  <a:schemeClr val="tx1"/>
                </a:solidFill>
                <a:latin typeface="Calibri" pitchFamily="34" charset="0"/>
              </a:defRPr>
            </a:lvl4pPr>
            <a:lvl5pPr marL="1866062" indent="-207340">
              <a:defRPr sz="1800">
                <a:solidFill>
                  <a:schemeClr val="tx1"/>
                </a:solidFill>
                <a:latin typeface="Calibri" pitchFamily="34" charset="0"/>
              </a:defRPr>
            </a:lvl5pPr>
            <a:lvl6pPr marL="2280742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6pPr>
            <a:lvl7pPr marL="269542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7pPr>
            <a:lvl8pPr marL="311010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8pPr>
            <a:lvl9pPr marL="352478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73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latin typeface="Arial" pitchFamily="34" charset="0"/>
                <a:cs typeface="Arial" pitchFamily="34" charset="0"/>
              </a:rPr>
              <a:t>http://kubsau.ru/university/departments/redaction/</a:t>
            </a: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Прямоугольник 1"/>
          <p:cNvSpPr>
            <a:spLocks noChangeArrowheads="1"/>
          </p:cNvSpPr>
          <p:nvPr/>
        </p:nvSpPr>
        <p:spPr bwMode="auto">
          <a:xfrm>
            <a:off x="1115616" y="548680"/>
            <a:ext cx="5421353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/>
          <a:p>
            <a:pPr indent="184302" algn="r"/>
            <a:r>
              <a:rPr lang="ru-RU" b="1" dirty="0" smtClean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ВОПРОСЫ ДЛЯ САМОПРОВЕРКИ: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484784"/>
            <a:ext cx="7344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1. Назовите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основные элементы выходных данных, которые располагают на титульной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странице.</a:t>
            </a:r>
            <a:endParaRPr lang="ru-RU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2. Назовите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основные элементы выходных данных, которые располагают на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обороте титульной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страницы.</a:t>
            </a:r>
            <a:endParaRPr lang="ru-RU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3. Назовите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основные элементы выходных данных, которые располагают на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концевой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титульной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странице.</a:t>
            </a:r>
            <a:endParaRPr lang="ru-RU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9335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463"/>
            <a:ext cx="9144000" cy="685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1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5158507" y="6354322"/>
            <a:ext cx="3920400" cy="4708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chemeClr val="tx1"/>
                </a:solidFill>
                <a:latin typeface="Calibri" pitchFamily="34" charset="0"/>
              </a:defRPr>
            </a:lvl1pPr>
            <a:lvl2pPr marL="673856" indent="-259175"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1036701" indent="-207340">
              <a:defRPr sz="1800">
                <a:solidFill>
                  <a:schemeClr val="tx1"/>
                </a:solidFill>
                <a:latin typeface="Calibri" pitchFamily="34" charset="0"/>
              </a:defRPr>
            </a:lvl3pPr>
            <a:lvl4pPr marL="1451381" indent="-207340">
              <a:defRPr sz="1800">
                <a:solidFill>
                  <a:schemeClr val="tx1"/>
                </a:solidFill>
                <a:latin typeface="Calibri" pitchFamily="34" charset="0"/>
              </a:defRPr>
            </a:lvl4pPr>
            <a:lvl5pPr marL="1866062" indent="-207340">
              <a:defRPr sz="1800">
                <a:solidFill>
                  <a:schemeClr val="tx1"/>
                </a:solidFill>
                <a:latin typeface="Calibri" pitchFamily="34" charset="0"/>
              </a:defRPr>
            </a:lvl5pPr>
            <a:lvl6pPr marL="2280742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6pPr>
            <a:lvl7pPr marL="269542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7pPr>
            <a:lvl8pPr marL="311010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8pPr>
            <a:lvl9pPr marL="352478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73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latin typeface="Arial" pitchFamily="34" charset="0"/>
                <a:cs typeface="Arial" pitchFamily="34" charset="0"/>
              </a:rPr>
              <a:t>http://kubsau.ru/university/departments/redaction/</a:t>
            </a: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Прямоугольник 1"/>
          <p:cNvSpPr>
            <a:spLocks noChangeArrowheads="1"/>
          </p:cNvSpPr>
          <p:nvPr/>
        </p:nvSpPr>
        <p:spPr bwMode="auto">
          <a:xfrm>
            <a:off x="3918241" y="2420888"/>
            <a:ext cx="5225760" cy="164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/>
          <a:p>
            <a:pPr indent="184302"/>
            <a:r>
              <a:rPr lang="ru-RU" sz="1500" dirty="0">
                <a:latin typeface="Arial" charset="0"/>
              </a:rPr>
              <a:t> </a:t>
            </a:r>
            <a:r>
              <a:rPr lang="ru-RU" sz="1600" dirty="0">
                <a:latin typeface="Arial" charset="0"/>
              </a:rPr>
              <a:t>В соответствии с приказом № 162 от 11.03.2012</a:t>
            </a:r>
            <a:br>
              <a:rPr lang="ru-RU" sz="1600" dirty="0">
                <a:latin typeface="Arial" charset="0"/>
              </a:rPr>
            </a:br>
            <a:r>
              <a:rPr lang="ru-RU" sz="1700" b="1" dirty="0">
                <a:solidFill>
                  <a:srgbClr val="008E40"/>
                </a:solidFill>
                <a:latin typeface="Arial" charset="0"/>
              </a:rPr>
              <a:t>«Об обязательном контроле выходных сведений рукописей учебной и научной</a:t>
            </a:r>
            <a:br>
              <a:rPr lang="ru-RU" sz="1700" b="1" dirty="0">
                <a:solidFill>
                  <a:srgbClr val="008E40"/>
                </a:solidFill>
                <a:latin typeface="Arial" charset="0"/>
              </a:rPr>
            </a:br>
            <a:r>
              <a:rPr lang="ru-RU" sz="1700" b="1" dirty="0">
                <a:solidFill>
                  <a:srgbClr val="008E40"/>
                </a:solidFill>
                <a:latin typeface="Arial" charset="0"/>
              </a:rPr>
              <a:t>литературы, издаваемой в Кубанском ГАУ»</a:t>
            </a:r>
            <a:br>
              <a:rPr lang="ru-RU" sz="1700" b="1" dirty="0">
                <a:solidFill>
                  <a:srgbClr val="008E40"/>
                </a:solidFill>
                <a:latin typeface="Arial" charset="0"/>
              </a:rPr>
            </a:br>
            <a:r>
              <a:rPr lang="ru-RU" sz="1600" dirty="0">
                <a:latin typeface="Arial" charset="0"/>
              </a:rPr>
              <a:t>редакционный отдел осуществляет проверку</a:t>
            </a:r>
            <a:br>
              <a:rPr lang="ru-RU" sz="1600" dirty="0">
                <a:latin typeface="Arial" charset="0"/>
              </a:rPr>
            </a:br>
            <a:r>
              <a:rPr lang="ru-RU" sz="1600" dirty="0">
                <a:latin typeface="Arial" charset="0"/>
              </a:rPr>
              <a:t>правильности оформления титульных страниц.</a:t>
            </a:r>
          </a:p>
        </p:txBody>
      </p:sp>
      <p:pic>
        <p:nvPicPr>
          <p:cNvPr id="16386" name="Picture 2" descr="D:\central\img2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62" y="1256989"/>
            <a:ext cx="3366774" cy="5012654"/>
          </a:xfrm>
          <a:prstGeom prst="rect">
            <a:avLst/>
          </a:prstGeom>
          <a:ln w="38100" cap="sq">
            <a:solidFill>
              <a:srgbClr val="008E4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886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34313"/>
            <a:ext cx="2704360" cy="3813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475749" y="44624"/>
            <a:ext cx="10297144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Контроль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выходных данных издаваемой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литературы согласно</a:t>
            </a:r>
          </a:p>
          <a:p>
            <a:pPr algn="ctr">
              <a:lnSpc>
                <a:spcPct val="93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приказу № 162 от 11.03.2012</a:t>
            </a:r>
          </a:p>
          <a:p>
            <a:pPr algn="ctr">
              <a:lnSpc>
                <a:spcPct val="93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(пример частичного технического редактирования)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67" y="917649"/>
            <a:ext cx="2581725" cy="3591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487" y="3222034"/>
            <a:ext cx="2653881" cy="3591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8" y="1997898"/>
            <a:ext cx="2408426" cy="3582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494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481282" y="435632"/>
            <a:ext cx="1029714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Пример частичного технического редактирования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86" y="1612562"/>
            <a:ext cx="2667183" cy="363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E:\Сканы титулов от 28.01.2015\Титулы - 0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851" y="1612562"/>
            <a:ext cx="2475519" cy="3632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39" t="497" r="42447" b="-497"/>
          <a:stretch/>
        </p:blipFill>
        <p:spPr bwMode="auto">
          <a:xfrm>
            <a:off x="5705369" y="1609505"/>
            <a:ext cx="3187111" cy="3632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056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11560" y="836712"/>
            <a:ext cx="7715250" cy="67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ВОПРОСЫ ДЛЯ САМОПРОВЕРКИ:</a:t>
            </a:r>
          </a:p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912941" y="3212976"/>
            <a:ext cx="77026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>
                <a:solidFill>
                  <a:prstClr val="black"/>
                </a:solidFill>
              </a:rPr>
              <a:t>	</a:t>
            </a:r>
            <a:r>
              <a:rPr lang="ru-RU" sz="3600" b="1" dirty="0" smtClean="0">
                <a:solidFill>
                  <a:prstClr val="black"/>
                </a:solidFill>
              </a:rPr>
              <a:t> 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95E214F-3204-41FB-955A-DD440550C3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575556" y="1628800"/>
            <a:ext cx="8136904" cy="2664296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03815" y="1844824"/>
            <a:ext cx="79208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Какие сведения в книге относятся к выходным данным?</a:t>
            </a:r>
          </a:p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Почему так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важны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точность и полнота выходных сведений книги?</a:t>
            </a:r>
          </a:p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Какие сведения приводят на обложке?</a:t>
            </a:r>
          </a:p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Какие сведения приводят на титульном листе?</a:t>
            </a:r>
          </a:p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Какие сведения приводят на обороте титульного листа?</a:t>
            </a:r>
          </a:p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7.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Какие сведения приводят на концевой титульной странице?</a:t>
            </a:r>
            <a:endParaRPr lang="ru-RU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36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397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2684" y="206062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Виды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редактирования:</a:t>
            </a:r>
          </a:p>
          <a:p>
            <a:pPr algn="ctr"/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литературное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редактирование и корректорская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правка (корректура) </a:t>
            </a:r>
            <a:endParaRPr lang="ru-RU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61825" y="980728"/>
            <a:ext cx="7818909" cy="45365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34752" y="1147445"/>
            <a:ext cx="74168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Литературное редактирование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dirty="0"/>
              <a:t> </a:t>
            </a:r>
            <a:r>
              <a:rPr lang="ru-RU" u="sng" dirty="0" smtClean="0">
                <a:solidFill>
                  <a:srgbClr val="008E40"/>
                </a:solidFill>
                <a:hlinkClick r:id="rId4" tooltip="Редактор"/>
              </a:rPr>
              <a:t>редакторский</a:t>
            </a:r>
            <a:r>
              <a:rPr lang="ru-RU" dirty="0"/>
              <a:t> анализ, оценка и совершенствование литературной формы </a:t>
            </a:r>
            <a:r>
              <a:rPr lang="ru-RU" u="sng" dirty="0">
                <a:hlinkClick r:id="rId5" tooltip="Текст"/>
              </a:rPr>
              <a:t>текста</a:t>
            </a:r>
            <a:r>
              <a:rPr lang="ru-RU" dirty="0"/>
              <a:t>.</a:t>
            </a:r>
          </a:p>
          <a:p>
            <a:pPr algn="just"/>
            <a:r>
              <a:rPr lang="ru-RU" dirty="0"/>
              <a:t>Литературная правка включает в себя следующее:</a:t>
            </a:r>
          </a:p>
          <a:p>
            <a:pPr lvl="0" algn="just"/>
            <a:r>
              <a:rPr lang="ru-RU" dirty="0"/>
              <a:t>Исправление лексических ошибок и исправление нарушений норм </a:t>
            </a:r>
            <a:r>
              <a:rPr lang="ru-RU" dirty="0" smtClean="0"/>
              <a:t>словоупотребления.</a:t>
            </a:r>
            <a:endParaRPr lang="ru-RU" dirty="0"/>
          </a:p>
          <a:p>
            <a:pPr lvl="0" algn="just"/>
            <a:r>
              <a:rPr lang="ru-RU" dirty="0"/>
              <a:t>Стилистическая правка </a:t>
            </a:r>
            <a:r>
              <a:rPr lang="ru-RU" dirty="0" smtClean="0"/>
              <a:t>текста – соответствие научному стилю изложения  </a:t>
            </a:r>
            <a:r>
              <a:rPr lang="ru-RU" dirty="0"/>
              <a:t>материала; </a:t>
            </a:r>
            <a:r>
              <a:rPr lang="ru-RU" dirty="0" smtClean="0"/>
              <a:t>устранение </a:t>
            </a:r>
            <a:r>
              <a:rPr lang="ru-RU" dirty="0"/>
              <a:t>логических ошибок в </a:t>
            </a:r>
            <a:r>
              <a:rPr lang="ru-RU" dirty="0" smtClean="0"/>
              <a:t>тексте; устранение сложных грамматических конструкций.</a:t>
            </a:r>
            <a:endParaRPr lang="ru-RU" dirty="0"/>
          </a:p>
          <a:p>
            <a:pPr lvl="0" algn="just"/>
            <a:r>
              <a:rPr lang="ru-RU" dirty="0" smtClean="0"/>
              <a:t>Совершенствование композиции текста (разбивка </a:t>
            </a:r>
            <a:r>
              <a:rPr lang="ru-RU" dirty="0"/>
              <a:t>на смысловые фрагменты, последовательность изложения</a:t>
            </a:r>
            <a:r>
              <a:rPr lang="ru-RU" dirty="0" smtClean="0"/>
              <a:t>).</a:t>
            </a:r>
            <a:endParaRPr lang="ru-RU" dirty="0"/>
          </a:p>
          <a:p>
            <a:pPr lvl="0" algn="just"/>
            <a:r>
              <a:rPr lang="ru-RU" dirty="0"/>
              <a:t>Сокращение и переделка текста без изменения смысла (устранение повторов, лишних подробностей</a:t>
            </a:r>
            <a:r>
              <a:rPr lang="ru-RU" dirty="0" smtClean="0"/>
              <a:t>).</a:t>
            </a:r>
            <a:endParaRPr lang="ru-RU" dirty="0"/>
          </a:p>
          <a:p>
            <a:pPr lvl="0" algn="just"/>
            <a:r>
              <a:rPr lang="ru-RU" dirty="0"/>
              <a:t>Проверка фактического материала (источники, цитаты, термины, даты, названия и имена, цифры).</a:t>
            </a:r>
          </a:p>
          <a:p>
            <a:pPr algn="just"/>
            <a:r>
              <a:rPr lang="ru-RU" dirty="0"/>
              <a:t> </a:t>
            </a:r>
          </a:p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590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27"/>
            <a:ext cx="9144000" cy="689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2" name="Прямоугольник 1"/>
          <p:cNvSpPr>
            <a:spLocks noChangeArrowheads="1"/>
          </p:cNvSpPr>
          <p:nvPr/>
        </p:nvSpPr>
        <p:spPr bwMode="auto">
          <a:xfrm>
            <a:off x="503548" y="0"/>
            <a:ext cx="8136904" cy="815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/>
          <a:p>
            <a:pPr algn="ctr">
              <a:lnSpc>
                <a:spcPct val="93000"/>
              </a:lnSpc>
            </a:pPr>
            <a:r>
              <a:rPr lang="ru-RU" sz="2000" b="1" dirty="0" smtClean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вопросы:</a:t>
            </a:r>
          </a:p>
          <a:p>
            <a:pPr algn="ctr">
              <a:lnSpc>
                <a:spcPct val="93000"/>
              </a:lnSpc>
            </a:pPr>
            <a:endParaRPr lang="ru-RU" b="1" dirty="0" smtClean="0">
              <a:solidFill>
                <a:srgbClr val="008E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Документы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, разработанные с целью улучшения учебных и научных изданий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вуза: </a:t>
            </a:r>
            <a:endParaRPr lang="ru-RU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b="1" dirty="0" err="1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Ст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КубГАУ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3.3.1 Версия 1.1 «Учебные и научные издания. Требования к структуре и оформлению»;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Положение об организации подготовки к изданию рукописей учебной и научной литературы в типографии ФГБОУ ВПО «Кубанский государственный аграрный университет»;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комплекс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разработанных редакционным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отделом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методических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указаний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авторов;</a:t>
            </a:r>
            <a:endParaRPr lang="ru-RU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приказ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ректора от 11.03.2012 г. «Об обязательном контроле 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выходных сведений рукописей учебной и научной литературы, издаваемых Кубанским ГАУ»;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дифференциация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видов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вузовских изданий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(учебные и научные)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 их рекомендуемые объемы;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вопросы для самопроверки;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дифференциация видов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научных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изданий;</a:t>
            </a:r>
          </a:p>
          <a:p>
            <a:pPr>
              <a:lnSpc>
                <a:spcPct val="80000"/>
              </a:lnSpc>
            </a:pP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вопросы для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самопроверки;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расчет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количественных параметров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издания;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порядок прохождения подготовленной к изданию рукописи</a:t>
            </a:r>
            <a:b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(порядок согласования заявки на печать в типографии);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сведения для авторов;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основные виды и аппарат издания;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вопросы для самопроверки;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правила оформления титульных элементов;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вопросы для самопроверки;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виды редактирования и критерии оценки учебного/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научного произведения;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задание для самоконтроля.</a:t>
            </a:r>
          </a:p>
          <a:p>
            <a:pPr>
              <a:lnSpc>
                <a:spcPct val="80000"/>
              </a:lnSpc>
            </a:pPr>
            <a:endParaRPr lang="ru-RU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endParaRPr lang="ru-RU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endParaRPr lang="ru-RU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endParaRPr lang="ru-RU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endParaRPr lang="ru-RU" sz="1400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3000"/>
              </a:lnSpc>
            </a:pPr>
            <a:endParaRPr lang="ru-RU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541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397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0800" y="363233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Примеры несоответствия научному стилю изложения</a:t>
            </a:r>
            <a:endParaRPr lang="ru-RU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318067"/>
            <a:ext cx="863602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/>
              <a:t> Выбор конструкции технического средства определяется</a:t>
            </a:r>
          </a:p>
          <a:p>
            <a:pPr algn="just"/>
            <a:r>
              <a:rPr lang="ru-RU" sz="2000" b="1" i="1" dirty="0" smtClean="0"/>
              <a:t>близостью разработчика  и производителя…</a:t>
            </a:r>
          </a:p>
          <a:p>
            <a:pPr algn="just"/>
            <a:r>
              <a:rPr lang="ru-RU" sz="2000" b="1" i="1" dirty="0" smtClean="0"/>
              <a:t>За сутки у человека синтезируется и распадается примерно </a:t>
            </a:r>
          </a:p>
          <a:p>
            <a:pPr algn="just"/>
            <a:r>
              <a:rPr lang="ru-RU" sz="2000" b="1" i="1" dirty="0" smtClean="0"/>
              <a:t>400 г белка…</a:t>
            </a:r>
          </a:p>
          <a:p>
            <a:pPr algn="just"/>
            <a:r>
              <a:rPr lang="ru-RU" sz="2000" b="1" i="1" dirty="0" smtClean="0"/>
              <a:t>…семена переходят на рисовые поля путем налета по воздуху..</a:t>
            </a:r>
          </a:p>
          <a:p>
            <a:pPr algn="just"/>
            <a:r>
              <a:rPr lang="ru-RU" sz="2000" b="1" i="1" dirty="0" smtClean="0"/>
              <a:t>Недостатком уравнения (1.5) является отсутствия в нем ветра...</a:t>
            </a:r>
          </a:p>
          <a:p>
            <a:pPr algn="just"/>
            <a:r>
              <a:rPr lang="ru-RU" sz="2000" b="1" i="1" dirty="0" smtClean="0"/>
              <a:t>Мясной скот менее разборчив в ботаническом составе трав…</a:t>
            </a:r>
          </a:p>
          <a:p>
            <a:pPr algn="just"/>
            <a:r>
              <a:rPr lang="ru-RU" sz="2000" b="1" i="1" dirty="0" smtClean="0"/>
              <a:t>Эти данные служат результативной оценкой по </a:t>
            </a:r>
          </a:p>
          <a:p>
            <a:pPr algn="just"/>
            <a:r>
              <a:rPr lang="ru-RU" sz="2000" b="1" i="1" dirty="0" smtClean="0"/>
              <a:t>воспроизводству доярок, техников-биологов и </a:t>
            </a:r>
            <a:r>
              <a:rPr lang="ru-RU" sz="2000" b="1" i="1" dirty="0" err="1" smtClean="0"/>
              <a:t>ветспециалистов</a:t>
            </a:r>
            <a:r>
              <a:rPr lang="ru-RU" sz="2000" b="1" i="1" dirty="0" smtClean="0"/>
              <a:t>…</a:t>
            </a:r>
          </a:p>
          <a:p>
            <a:pPr algn="just"/>
            <a:endParaRPr lang="ru-RU" sz="2000" b="1" i="1" dirty="0" smtClean="0"/>
          </a:p>
          <a:p>
            <a:pPr algn="just"/>
            <a:endParaRPr lang="ru-RU" b="1" i="1" dirty="0"/>
          </a:p>
          <a:p>
            <a:pPr algn="just"/>
            <a:r>
              <a:rPr lang="ru-RU" b="1" i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8349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397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97705" y="873820"/>
            <a:ext cx="7890917" cy="40955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85539" y="1155701"/>
            <a:ext cx="102971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Корректорская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правка (корректура) – </a:t>
            </a:r>
            <a:r>
              <a:rPr lang="ru-RU" dirty="0">
                <a:latin typeface="Arial" pitchFamily="34" charset="0"/>
                <a:cs typeface="Arial" pitchFamily="34" charset="0"/>
              </a:rPr>
              <a:t>исправление </a:t>
            </a:r>
          </a:p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в </a:t>
            </a:r>
            <a:r>
              <a:rPr lang="ru-RU" u="sng" dirty="0">
                <a:latin typeface="Arial" pitchFamily="34" charset="0"/>
                <a:cs typeface="Arial" pitchFamily="34" charset="0"/>
                <a:hlinkClick r:id="rId4" tooltip="Текст"/>
              </a:rPr>
              <a:t>тексте</a:t>
            </a:r>
            <a:r>
              <a:rPr lang="ru-RU" dirty="0">
                <a:latin typeface="Arial" pitchFamily="34" charset="0"/>
                <a:cs typeface="Arial" pitchFamily="34" charset="0"/>
              </a:rPr>
              <a:t> грамматических и технических </a:t>
            </a:r>
            <a:r>
              <a:rPr lang="ru-RU" u="sng" dirty="0">
                <a:latin typeface="Arial" pitchFamily="34" charset="0"/>
                <a:cs typeface="Arial" pitchFamily="34" charset="0"/>
                <a:hlinkClick r:id="rId5" tooltip="Ошибка"/>
              </a:rPr>
              <a:t>ошибок</a:t>
            </a:r>
            <a:r>
              <a:rPr lang="ru-RU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Корректорская </a:t>
            </a:r>
            <a:r>
              <a:rPr lang="ru-RU" dirty="0">
                <a:latin typeface="Arial" pitchFamily="34" charset="0"/>
                <a:cs typeface="Arial" pitchFamily="34" charset="0"/>
              </a:rPr>
              <a:t>правка включает:</a:t>
            </a:r>
          </a:p>
          <a:p>
            <a:pPr lvl="0" algn="just"/>
            <a:r>
              <a:rPr lang="en-US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проверку</a:t>
            </a:r>
            <a:r>
              <a:rPr lang="ru-RU" dirty="0">
                <a:latin typeface="Arial" pitchFamily="34" charset="0"/>
                <a:cs typeface="Arial" pitchFamily="34" charset="0"/>
              </a:rPr>
              <a:t> </a:t>
            </a:r>
            <a:r>
              <a:rPr lang="ru-RU" u="sng" dirty="0">
                <a:latin typeface="Arial" pitchFamily="34" charset="0"/>
                <a:cs typeface="Arial" pitchFamily="34" charset="0"/>
                <a:hlinkClick r:id="rId6" tooltip="Орфография"/>
              </a:rPr>
              <a:t>орфографии</a:t>
            </a:r>
            <a:r>
              <a:rPr lang="ru-RU" dirty="0">
                <a:latin typeface="Arial" pitchFamily="34" charset="0"/>
                <a:cs typeface="Arial" pitchFamily="34" charset="0"/>
              </a:rPr>
              <a:t> (в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том  числе </a:t>
            </a:r>
            <a:r>
              <a:rPr lang="ru-RU" dirty="0">
                <a:latin typeface="Arial" pitchFamily="34" charset="0"/>
                <a:cs typeface="Arial" pitchFamily="34" charset="0"/>
              </a:rPr>
              <a:t>соблюдения правил переноса,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dirty="0" smtClean="0">
                <a:latin typeface="Arial" pitchFamily="34" charset="0"/>
                <a:cs typeface="Arial" pitchFamily="34" charset="0"/>
              </a:rPr>
              <a:t>дефисного</a:t>
            </a:r>
            <a:r>
              <a:rPr lang="ru-RU" dirty="0">
                <a:latin typeface="Arial" pitchFamily="34" charset="0"/>
                <a:cs typeface="Arial" pitchFamily="34" charset="0"/>
              </a:rPr>
              <a:t>, слитного и раздельного написания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слов).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dirty="0" smtClean="0">
                <a:latin typeface="Arial" pitchFamily="34" charset="0"/>
                <a:cs typeface="Arial" pitchFamily="34" charset="0"/>
              </a:rPr>
              <a:t>– устранение</a:t>
            </a:r>
            <a:r>
              <a:rPr lang="ru-RU" dirty="0">
                <a:latin typeface="Arial" pitchFamily="34" charset="0"/>
                <a:cs typeface="Arial" pitchFamily="34" charset="0"/>
              </a:rPr>
              <a:t> </a:t>
            </a:r>
            <a:r>
              <a:rPr lang="ru-RU" u="sng" dirty="0">
                <a:latin typeface="Arial" pitchFamily="34" charset="0"/>
                <a:cs typeface="Arial" pitchFamily="34" charset="0"/>
                <a:hlinkClick r:id="rId7" tooltip="Морфология (лингвистика)"/>
              </a:rPr>
              <a:t>морфологических</a:t>
            </a:r>
            <a:r>
              <a:rPr lang="ru-RU" dirty="0">
                <a:latin typeface="Arial" pitchFamily="34" charset="0"/>
                <a:cs typeface="Arial" pitchFamily="34" charset="0"/>
              </a:rPr>
              <a:t> ошибок (употребление форм склонения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lvl="0" algn="just"/>
            <a:r>
              <a:rPr lang="ru-RU" dirty="0" smtClean="0">
                <a:latin typeface="Arial" pitchFamily="34" charset="0"/>
                <a:cs typeface="Arial" pitchFamily="34" charset="0"/>
              </a:rPr>
              <a:t>числа</a:t>
            </a:r>
            <a:r>
              <a:rPr lang="ru-RU" dirty="0">
                <a:latin typeface="Arial" pitchFamily="34" charset="0"/>
                <a:cs typeface="Arial" pitchFamily="34" charset="0"/>
              </a:rPr>
              <a:t>, падежа и др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.).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dirty="0" smtClean="0">
                <a:latin typeface="Arial" pitchFamily="34" charset="0"/>
                <a:cs typeface="Arial" pitchFamily="34" charset="0"/>
              </a:rPr>
              <a:t>– проверку</a:t>
            </a:r>
            <a:r>
              <a:rPr lang="ru-RU" dirty="0">
                <a:latin typeface="Arial" pitchFamily="34" charset="0"/>
                <a:cs typeface="Arial" pitchFamily="34" charset="0"/>
              </a:rPr>
              <a:t> </a:t>
            </a:r>
            <a:r>
              <a:rPr lang="ru-RU" u="sng" dirty="0" smtClean="0">
                <a:latin typeface="Arial" pitchFamily="34" charset="0"/>
                <a:cs typeface="Arial" pitchFamily="34" charset="0"/>
                <a:hlinkClick r:id="rId8" tooltip="Пунктуация"/>
              </a:rPr>
              <a:t>пунктуации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022720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38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57396" y="1029587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>
          <a:xfrm>
            <a:off x="6842073" y="5818747"/>
            <a:ext cx="2128320" cy="470930"/>
          </a:xfrm>
        </p:spPr>
        <p:txBody>
          <a:bodyPr/>
          <a:lstStyle/>
          <a:p>
            <a:fld id="{795E214F-3204-41FB-955A-DD440550C3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332656"/>
            <a:ext cx="839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ОЦЕНКА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УЧЕБНОГО И НАУЧНОГО 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ПРОИЗВЕДЕНИЯ </a:t>
            </a:r>
            <a:endParaRPr lang="ru-RU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РЕДАКТОРОМ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ОСУЩЕСТВЛЯЕТСЯ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СЛЕДУЮЩИМ КРИТЕРИЯМ:</a:t>
            </a:r>
            <a:endParaRPr lang="ru-RU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63167" y="1484784"/>
            <a:ext cx="7715250" cy="41044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27584" y="1728087"/>
            <a:ext cx="849694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соответствие назначению (виду жанра);</a:t>
            </a:r>
          </a:p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структурированность и полнота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изложения;</a:t>
            </a:r>
          </a:p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логическая последовательность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 изложении материала;</a:t>
            </a:r>
          </a:p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отсутствие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повторов;</a:t>
            </a:r>
          </a:p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акцентирование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внимания на важных аспектах;</a:t>
            </a:r>
          </a:p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использование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литературного русского языка;</a:t>
            </a:r>
          </a:p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использование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качественного иллюстративного материала, дополняющего и раскрывающего текстовую информацию;</a:t>
            </a:r>
          </a:p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– оформление произведения в соответствии с издательскими </a:t>
            </a:r>
            <a:r>
              <a:rPr lang="ru-RU" b="1" dirty="0" err="1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ГОСТами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2400" b="1" dirty="0" smtClean="0">
              <a:solidFill>
                <a:prstClr val="black"/>
              </a:solidFill>
            </a:endParaRPr>
          </a:p>
          <a:p>
            <a:endParaRPr lang="ru-RU" sz="1600" b="1" dirty="0" smtClean="0">
              <a:solidFill>
                <a:prstClr val="black"/>
              </a:solidFill>
            </a:endParaRPr>
          </a:p>
          <a:p>
            <a:endParaRPr lang="ru-RU" sz="16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097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4832" y="-27384"/>
            <a:ext cx="9208831" cy="687915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41898"/>
            <a:ext cx="7117159" cy="4740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403975"/>
            <a:ext cx="9092948" cy="33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9388" algn="just">
              <a:lnSpc>
                <a:spcPct val="87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Художественное оформление (дизайн) печатной продукции</a:t>
            </a:r>
            <a:endParaRPr lang="ru-RU" sz="2400" b="1" dirty="0">
              <a:solidFill>
                <a:srgbClr val="008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912941" y="3212976"/>
            <a:ext cx="77026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>
                <a:solidFill>
                  <a:prstClr val="black"/>
                </a:solidFill>
              </a:rPr>
              <a:t>	</a:t>
            </a:r>
            <a:r>
              <a:rPr lang="ru-RU" sz="3600" b="1" dirty="0" smtClean="0">
                <a:solidFill>
                  <a:prstClr val="black"/>
                </a:solidFill>
              </a:rPr>
              <a:t> </a:t>
            </a:r>
            <a:endParaRPr lang="ru-RU" sz="3600" b="1" dirty="0">
              <a:solidFill>
                <a:prstClr val="black"/>
              </a:solidFill>
            </a:endParaRPr>
          </a:p>
        </p:txBody>
      </p:sp>
      <p:pic>
        <p:nvPicPr>
          <p:cNvPr id="52227" name="Picture 3" descr="F:\для презентации отчет ректората\картин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8" y="568976"/>
            <a:ext cx="8580073" cy="5720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621524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95E214F-3204-41FB-955A-DD440550C3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732" y="383977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Верстка рукописей учебной и научной литературы</a:t>
            </a:r>
            <a:endParaRPr lang="ru-RU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254" name="Picture 86" descr="C:\Users\Администратор\Desktop\Скрины в презентацию\24-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96246"/>
            <a:ext cx="7037387" cy="4776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55" name="Picture 87" descr="E:\Дорошенк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071">
            <a:off x="5100799" y="1244330"/>
            <a:ext cx="3385811" cy="4834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415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7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41698" y="188640"/>
            <a:ext cx="7715250" cy="67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Издательская аннотации</a:t>
            </a:r>
            <a:endParaRPr lang="ru-RU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95E214F-3204-41FB-955A-DD440550C3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242" y="348913"/>
            <a:ext cx="79208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Аннотация –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краткое изложение содержания книги или статьи. Это своего рода рекламно- информационный блок, способный заинтересовать читателя. </a:t>
            </a:r>
          </a:p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Издательская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аннотация (ГОСТ 7.86–2005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по объему не должна превышать 500–600 печатных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знаков, </a:t>
            </a:r>
            <a:r>
              <a:rPr lang="ru-RU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или 10–12 строк. Аннотация состоит из двух абзацев: первый – краткая характеристика основной темы, цель работы и ее результаты, второй – читательский адрес.</a:t>
            </a:r>
          </a:p>
          <a:p>
            <a:endParaRPr lang="ru-RU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F:\Аннотация - 000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" t="37229" r="-5340" b="17691"/>
          <a:stretch/>
        </p:blipFill>
        <p:spPr bwMode="auto">
          <a:xfrm>
            <a:off x="2195736" y="2826642"/>
            <a:ext cx="5464547" cy="387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256490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Пример неправильно составленной аннотации</a:t>
            </a:r>
            <a:endParaRPr lang="ru-RU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660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02" y="-6224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95E214F-3204-41FB-955A-DD440550C3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766" y="230307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Задание для самостоятельной работы:</a:t>
            </a:r>
          </a:p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основе текста введения к учебному пособию «Объекты интеллектуальной собственности в АПК и их правовая защита»</a:t>
            </a:r>
          </a:p>
          <a:p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составьте аннотацию, дающую представление о содержании книги. </a:t>
            </a:r>
            <a:endParaRPr lang="ru-RU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5896" y="1615491"/>
            <a:ext cx="771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ВВЕДЕНИЕ</a:t>
            </a:r>
            <a:endParaRPr lang="ru-RU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33709" y="2060848"/>
            <a:ext cx="7818909" cy="449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3000"/>
              </a:lnSpc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Кубанский государственный аграрный университет – один из признанных лидеров аграрного образования в России, крупнейший в ЮФО центр науки, образования и инноваций, головная организация Кубанского аграрного научно-образовательного объединения.</a:t>
            </a:r>
          </a:p>
          <a:p>
            <a:pPr algn="just">
              <a:lnSpc>
                <a:spcPct val="93000"/>
              </a:lnSpc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По данным Роспатента РФ, университет занимает лидирующее место по активности изобретательской деятельности среди крупнейших патентообладателей России, а также является лидером рейтинга лучших аграрных вузов по данным Министерства образования РФ. </a:t>
            </a:r>
          </a:p>
          <a:p>
            <a:pPr algn="just">
              <a:lnSpc>
                <a:spcPct val="93000"/>
              </a:lnSpc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В Кубанском ГАУ огромное внимание  уделяется патентно-лицензионной работе, обеспечивающей правовую охрану научных исследований.</a:t>
            </a:r>
          </a:p>
          <a:p>
            <a:pPr algn="just">
              <a:lnSpc>
                <a:spcPct val="93000"/>
              </a:lnSpc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Отраслевой патентный фонд насчитывает более 2 млн единиц информации. Портфель инноваций вуза содержит более 3000 изобретений.</a:t>
            </a:r>
          </a:p>
          <a:p>
            <a:pPr algn="just">
              <a:lnSpc>
                <a:spcPct val="93000"/>
              </a:lnSpc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Университет является обладателем более 200 патентов на селекционные достижения, включающие технические и столовые сорта винограда, плодовые и зерновые культуры, овощи и породы животных, зарегистрированные в Государственном реестре охраняемых селекционных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достижений…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88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95E214F-3204-41FB-955A-DD440550C3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1052736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Делать то, что достойно быть описанным</a:t>
            </a:r>
          </a:p>
          <a:p>
            <a:pPr algn="ctr"/>
            <a:r>
              <a:rPr lang="ru-RU" sz="36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 писать то, что достойно быть прочитанным.</a:t>
            </a:r>
            <a:endParaRPr lang="ru-RU" sz="3600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908720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940152" y="400506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Плиний Старший</a:t>
            </a:r>
            <a:endParaRPr lang="ru-RU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415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2" b="1389"/>
          <a:stretch>
            <a:fillRect/>
          </a:stretch>
        </p:blipFill>
        <p:spPr bwMode="auto">
          <a:xfrm>
            <a:off x="-133920" y="-97909"/>
            <a:ext cx="9277920" cy="69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0" y="347926"/>
            <a:ext cx="3497760" cy="92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12"/>
          <p:cNvSpPr txBox="1">
            <a:spLocks noChangeArrowheads="1"/>
          </p:cNvSpPr>
          <p:nvPr/>
        </p:nvSpPr>
        <p:spPr bwMode="auto">
          <a:xfrm>
            <a:off x="-1" y="2718207"/>
            <a:ext cx="8955545" cy="7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0647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0647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0647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0647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Благодарю за внимание!</a:t>
            </a:r>
            <a:endParaRPr lang="ru-RU" sz="4200" b="1" dirty="0">
              <a:solidFill>
                <a:srgbClr val="000000"/>
              </a:solidFill>
            </a:endParaRPr>
          </a:p>
        </p:txBody>
      </p:sp>
      <p:sp>
        <p:nvSpPr>
          <p:cNvPr id="3078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chemeClr val="tx1"/>
                </a:solidFill>
                <a:latin typeface="Calibri" pitchFamily="34" charset="0"/>
              </a:defRPr>
            </a:lvl1pPr>
            <a:lvl2pPr marL="673856" indent="-259175"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1036701" indent="-207340">
              <a:defRPr sz="1800">
                <a:solidFill>
                  <a:schemeClr val="tx1"/>
                </a:solidFill>
                <a:latin typeface="Calibri" pitchFamily="34" charset="0"/>
              </a:defRPr>
            </a:lvl3pPr>
            <a:lvl4pPr marL="1451381" indent="-207340">
              <a:defRPr sz="1800">
                <a:solidFill>
                  <a:schemeClr val="tx1"/>
                </a:solidFill>
                <a:latin typeface="Calibri" pitchFamily="34" charset="0"/>
              </a:defRPr>
            </a:lvl4pPr>
            <a:lvl5pPr marL="1866062" indent="-207340">
              <a:defRPr sz="1800">
                <a:solidFill>
                  <a:schemeClr val="tx1"/>
                </a:solidFill>
                <a:latin typeface="Calibri" pitchFamily="34" charset="0"/>
              </a:defRPr>
            </a:lvl5pPr>
            <a:lvl6pPr marL="2280742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6pPr>
            <a:lvl7pPr marL="269542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7pPr>
            <a:lvl8pPr marL="311010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8pPr>
            <a:lvl9pPr marL="352478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73" fontAlgn="base">
              <a:spcBef>
                <a:spcPct val="0"/>
              </a:spcBef>
              <a:spcAft>
                <a:spcPct val="0"/>
              </a:spcAft>
            </a:pPr>
            <a:fld id="{0A39B204-6BF1-4BB1-9D6C-AB7C92F8F71E}" type="slidenum">
              <a:rPr lang="ru-RU" sz="1200">
                <a:solidFill>
                  <a:srgbClr val="898989"/>
                </a:solidFill>
              </a:rPr>
              <a:pPr defTabSz="912873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ru-RU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9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96552" y="116632"/>
            <a:ext cx="10297144" cy="103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ru-RU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Ст. </a:t>
            </a:r>
            <a:r>
              <a:rPr lang="ru-RU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КубГау</a:t>
            </a:r>
            <a:r>
              <a:rPr lang="ru-RU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3.3.1. </a:t>
            </a:r>
            <a:r>
              <a:rPr lang="ru-RU" sz="22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Версия 1.0</a:t>
            </a:r>
          </a:p>
          <a:p>
            <a:pPr algn="ctr">
              <a:lnSpc>
                <a:spcPct val="93000"/>
              </a:lnSpc>
            </a:pPr>
            <a:r>
              <a:rPr lang="ru-RU" sz="22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Учебные </a:t>
            </a:r>
            <a:r>
              <a:rPr lang="ru-RU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 научные издания.</a:t>
            </a:r>
          </a:p>
          <a:p>
            <a:pPr algn="ctr">
              <a:lnSpc>
                <a:spcPct val="93000"/>
              </a:lnSpc>
            </a:pPr>
            <a:r>
              <a:rPr lang="ru-RU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Требования к структуре и оформлению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0" r="19894"/>
          <a:stretch/>
        </p:blipFill>
        <p:spPr bwMode="auto">
          <a:xfrm>
            <a:off x="3635896" y="1268759"/>
            <a:ext cx="5379008" cy="464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0696" y="5918175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en-US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II </a:t>
            </a:r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квартале 2015 г. в разделе «Документы СМК» и в документах редакционного отдела на сайте вуза будет размещена </a:t>
            </a:r>
          </a:p>
          <a:p>
            <a:pPr algn="ctr"/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актуализированная версия стандарта </a:t>
            </a:r>
            <a:endParaRPr lang="ru-RU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92" name="Picture 4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17028" r="29574" b="4809"/>
          <a:stretch/>
        </p:blipFill>
        <p:spPr bwMode="auto">
          <a:xfrm>
            <a:off x="251519" y="1261888"/>
            <a:ext cx="3203609" cy="4562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7158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96552" y="116632"/>
            <a:ext cx="10297144" cy="103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ru-RU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Ст. </a:t>
            </a:r>
            <a:r>
              <a:rPr lang="ru-RU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КубГау</a:t>
            </a:r>
            <a:r>
              <a:rPr lang="ru-RU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3.3.1. </a:t>
            </a:r>
            <a:r>
              <a:rPr lang="ru-RU" sz="22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Версия 1.0</a:t>
            </a:r>
          </a:p>
          <a:p>
            <a:pPr algn="ctr">
              <a:lnSpc>
                <a:spcPct val="93000"/>
              </a:lnSpc>
            </a:pPr>
            <a:r>
              <a:rPr lang="ru-RU" sz="2200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Учебные </a:t>
            </a:r>
            <a:r>
              <a:rPr lang="ru-RU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и научные издания.</a:t>
            </a:r>
          </a:p>
          <a:p>
            <a:pPr algn="ctr">
              <a:lnSpc>
                <a:spcPct val="93000"/>
              </a:lnSpc>
            </a:pPr>
            <a:r>
              <a:rPr lang="ru-RU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Требования к структуре и оформлению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4" t="26644" r="28695" b="6605"/>
          <a:stretch/>
        </p:blipFill>
        <p:spPr bwMode="auto">
          <a:xfrm>
            <a:off x="2446919" y="1353716"/>
            <a:ext cx="4392489" cy="528045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845581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39" y="260648"/>
            <a:ext cx="771525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912941" y="3212976"/>
            <a:ext cx="77026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>
                <a:solidFill>
                  <a:prstClr val="black"/>
                </a:solidFill>
              </a:rPr>
              <a:t>	</a:t>
            </a:r>
            <a:r>
              <a:rPr lang="ru-RU" sz="3600" b="1" dirty="0" smtClean="0">
                <a:solidFill>
                  <a:prstClr val="black"/>
                </a:solidFill>
              </a:rPr>
              <a:t> 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057211" y="4406928"/>
            <a:ext cx="162976" cy="16736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057211" y="4789479"/>
            <a:ext cx="162976" cy="16736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057211" y="5100856"/>
            <a:ext cx="162976" cy="15214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8130" name="Picture 2" descr="C:\Users\Администратор\Desktop\Скрины в презентацию\Скрин положения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t="2465" r="1657" b="-735"/>
          <a:stretch/>
        </p:blipFill>
        <p:spPr bwMode="auto">
          <a:xfrm>
            <a:off x="912941" y="1198251"/>
            <a:ext cx="3463321" cy="5322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04192" y="188640"/>
            <a:ext cx="7830030" cy="1142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Положение об организации подготовки к изданию рукописей учебной и научной литературы в типографии ФГБОУ ВПО</a:t>
            </a:r>
          </a:p>
          <a:p>
            <a:pPr algn="ctr">
              <a:lnSpc>
                <a:spcPct val="93000"/>
              </a:lnSpc>
            </a:pPr>
            <a:r>
              <a:rPr lang="ru-RU" b="1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«Кубанский государственный аграрный университет»</a:t>
            </a:r>
            <a:endParaRPr lang="ru-RU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963268" y="1146210"/>
            <a:ext cx="3568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Основные пункты положения:</a:t>
            </a:r>
            <a:endParaRPr lang="ru-RU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0032" y="1498438"/>
            <a:ext cx="40642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 Порядок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издания учебной и научной литературы в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типографии Кубанского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ГАУ включает следующие этапы:</a:t>
            </a:r>
          </a:p>
          <a:p>
            <a:pPr algn="just"/>
            <a:r>
              <a:rPr lang="ru-RU" sz="1200" dirty="0">
                <a:latin typeface="Arial" pitchFamily="34" charset="0"/>
                <a:cs typeface="Arial" pitchFamily="34" charset="0"/>
              </a:rPr>
              <a:t>– планирование издания на кафедрах;</a:t>
            </a:r>
          </a:p>
          <a:p>
            <a:pPr algn="just"/>
            <a:r>
              <a:rPr lang="ru-RU" sz="1200" dirty="0">
                <a:latin typeface="Arial" pitchFamily="34" charset="0"/>
                <a:cs typeface="Arial" pitchFamily="34" charset="0"/>
              </a:rPr>
              <a:t>– утверждение планов издания учебной и научной литературы на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уровне методических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комиссий факультетов;</a:t>
            </a:r>
          </a:p>
          <a:p>
            <a:pPr algn="just"/>
            <a:r>
              <a:rPr lang="ru-RU" sz="1200" dirty="0">
                <a:latin typeface="Arial" pitchFamily="34" charset="0"/>
                <a:cs typeface="Arial" pitchFamily="34" charset="0"/>
              </a:rPr>
              <a:t>– утверждение сводных планов издания учебной и научной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литературы на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уровне ректората университета;</a:t>
            </a: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– редакционная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обработка учебных и научных изданий в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редакционном отделе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;</a:t>
            </a:r>
          </a:p>
          <a:p>
            <a:pPr algn="just"/>
            <a:r>
              <a:rPr lang="ru-RU" sz="1200" dirty="0">
                <a:latin typeface="Arial" pitchFamily="34" charset="0"/>
                <a:cs typeface="Arial" pitchFamily="34" charset="0"/>
              </a:rPr>
              <a:t>– допечатная подготовка рукописей к изданию;</a:t>
            </a:r>
          </a:p>
          <a:p>
            <a:pPr algn="just"/>
            <a:r>
              <a:rPr lang="ru-RU" sz="1200" dirty="0">
                <a:latin typeface="Arial" pitchFamily="34" charset="0"/>
                <a:cs typeface="Arial" pitchFamily="34" charset="0"/>
              </a:rPr>
              <a:t>– тиражирование учебных и научных изданий в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типографии.</a:t>
            </a: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 Целью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введения обязательного для всех структурных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подразделений порядка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подготовки к изданию рукописей учебной и научной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литературы является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повышение качества рукописей, приведение в соответствие с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требованиями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государственной аккредитации показателей обеспеченности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образовательного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процесса литературой, активизация публикационной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деятельности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научно-педагогических работников, а также рост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инновационного потенциала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Кубанского ГАУ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1466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17"/>
            <a:ext cx="9144000" cy="689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0" y="298050"/>
            <a:ext cx="3623040" cy="95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1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5158507" y="6354322"/>
            <a:ext cx="3920400" cy="4708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chemeClr val="tx1"/>
                </a:solidFill>
                <a:latin typeface="Calibri" pitchFamily="34" charset="0"/>
              </a:defRPr>
            </a:lvl1pPr>
            <a:lvl2pPr marL="673856" indent="-259175">
              <a:defRPr sz="1800">
                <a:solidFill>
                  <a:schemeClr val="tx1"/>
                </a:solidFill>
                <a:latin typeface="Calibri" pitchFamily="34" charset="0"/>
              </a:defRPr>
            </a:lvl2pPr>
            <a:lvl3pPr marL="1036701" indent="-207340">
              <a:defRPr sz="1800">
                <a:solidFill>
                  <a:schemeClr val="tx1"/>
                </a:solidFill>
                <a:latin typeface="Calibri" pitchFamily="34" charset="0"/>
              </a:defRPr>
            </a:lvl3pPr>
            <a:lvl4pPr marL="1451381" indent="-207340">
              <a:defRPr sz="1800">
                <a:solidFill>
                  <a:schemeClr val="tx1"/>
                </a:solidFill>
                <a:latin typeface="Calibri" pitchFamily="34" charset="0"/>
              </a:defRPr>
            </a:lvl4pPr>
            <a:lvl5pPr marL="1866062" indent="-207340">
              <a:defRPr sz="1800">
                <a:solidFill>
                  <a:schemeClr val="tx1"/>
                </a:solidFill>
                <a:latin typeface="Calibri" pitchFamily="34" charset="0"/>
              </a:defRPr>
            </a:lvl5pPr>
            <a:lvl6pPr marL="2280742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6pPr>
            <a:lvl7pPr marL="269542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7pPr>
            <a:lvl8pPr marL="311010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8pPr>
            <a:lvl9pPr marL="3524783" indent="-207340" defTabSz="912873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73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latin typeface="Arial" pitchFamily="34" charset="0"/>
                <a:cs typeface="Arial" pitchFamily="34" charset="0"/>
              </a:rPr>
              <a:t>http://kubsau.ru/university/departments/redaction/</a:t>
            </a: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Прямоугольник 1"/>
          <p:cNvSpPr>
            <a:spLocks noChangeArrowheads="1"/>
          </p:cNvSpPr>
          <p:nvPr/>
        </p:nvSpPr>
        <p:spPr bwMode="auto">
          <a:xfrm>
            <a:off x="3599641" y="472164"/>
            <a:ext cx="5421353" cy="175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/>
          <a:p>
            <a:pPr algn="r"/>
            <a:r>
              <a:rPr lang="ru-RU" b="1" dirty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ВСПОМОГАТЕЛЬНЫЕ МАТЕРИАЛЫ, РАЗРАБОТАННЫЕ</a:t>
            </a:r>
            <a:br>
              <a:rPr lang="ru-RU" b="1" dirty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РЕДАКЦИОННЫМ ОТДЕЛОМ</a:t>
            </a:r>
            <a:br>
              <a:rPr lang="ru-RU" b="1" dirty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</a:t>
            </a:r>
            <a:r>
              <a:rPr lang="ru-RU" b="1" dirty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АВТОРОВ РУКОПИСЕЙ</a:t>
            </a:r>
            <a:br>
              <a:rPr lang="ru-RU" b="1" dirty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УЧЕБНОЙ И НАУЧНОЙ ЛИТЕРАТУРЫ</a:t>
            </a:r>
            <a:br>
              <a:rPr lang="ru-RU" b="1" dirty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(НА САЙТЕ КУБАНСКОГО ГАУ)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267483" y="2589066"/>
            <a:ext cx="1952797" cy="2468630"/>
            <a:chOff x="8055640" y="2800395"/>
            <a:chExt cx="2152823" cy="2721779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8092340" y="2800395"/>
              <a:ext cx="1988287" cy="2702791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100803" tIns="50402" rIns="100803" bIns="50402" anchor="ctr"/>
            <a:lstStyle/>
            <a:p>
              <a:pPr algn="ctr" defTabSz="914288">
                <a:defRPr/>
              </a:pPr>
              <a:endParaRPr lang="ru-RU"/>
            </a:p>
          </p:txBody>
        </p:sp>
        <p:sp>
          <p:nvSpPr>
            <p:cNvPr id="13" name="TextBox 9"/>
            <p:cNvSpPr txBox="1">
              <a:spLocks noChangeArrowheads="1"/>
            </p:cNvSpPr>
            <p:nvPr/>
          </p:nvSpPr>
          <p:spPr bwMode="auto">
            <a:xfrm>
              <a:off x="8479691" y="2873815"/>
              <a:ext cx="1259196" cy="451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0803" tIns="50402" rIns="100803" bIns="50402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00647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00647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00647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00647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ru-RU" dirty="0" smtClean="0">
                  <a:solidFill>
                    <a:srgbClr val="008E40"/>
                  </a:solidFill>
                </a:rPr>
                <a:t>Главная</a:t>
              </a:r>
              <a:endParaRPr lang="ru-RU" dirty="0">
                <a:solidFill>
                  <a:srgbClr val="008E40"/>
                </a:solidFill>
              </a:endParaRPr>
            </a:p>
          </p:txBody>
        </p:sp>
        <p:sp>
          <p:nvSpPr>
            <p:cNvPr id="14" name="TextBox 18"/>
            <p:cNvSpPr txBox="1">
              <a:spLocks noChangeArrowheads="1"/>
            </p:cNvSpPr>
            <p:nvPr/>
          </p:nvSpPr>
          <p:spPr bwMode="auto">
            <a:xfrm>
              <a:off x="8229814" y="3441833"/>
              <a:ext cx="1758950" cy="451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803" tIns="50402" rIns="100803" bIns="50402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00647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00647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00647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00647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ru-RU" dirty="0">
                  <a:solidFill>
                    <a:srgbClr val="008E40"/>
                  </a:solidFill>
                </a:rPr>
                <a:t>Университет</a:t>
              </a:r>
            </a:p>
          </p:txBody>
        </p:sp>
        <p:sp>
          <p:nvSpPr>
            <p:cNvPr id="15" name="TextBox 20"/>
            <p:cNvSpPr txBox="1">
              <a:spLocks noChangeArrowheads="1"/>
            </p:cNvSpPr>
            <p:nvPr/>
          </p:nvSpPr>
          <p:spPr bwMode="auto">
            <a:xfrm>
              <a:off x="8055640" y="4091121"/>
              <a:ext cx="2136342" cy="451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0803" tIns="50402" rIns="100803" bIns="50402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00647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00647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00647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00647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dirty="0">
                  <a:solidFill>
                    <a:srgbClr val="008E40"/>
                  </a:solidFill>
                </a:rPr>
                <a:t>Подразделения</a:t>
              </a:r>
            </a:p>
          </p:txBody>
        </p:sp>
        <p:sp>
          <p:nvSpPr>
            <p:cNvPr id="16" name="Стрелка вниз 15"/>
            <p:cNvSpPr/>
            <p:nvPr/>
          </p:nvSpPr>
          <p:spPr>
            <a:xfrm>
              <a:off x="9014519" y="3285729"/>
              <a:ext cx="179388" cy="217488"/>
            </a:xfrm>
            <a:prstGeom prst="downArrow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100803" tIns="50402" rIns="100803" bIns="50402" anchor="ctr"/>
            <a:lstStyle/>
            <a:p>
              <a:pPr algn="ctr" defTabSz="914288">
                <a:defRPr/>
              </a:pPr>
              <a:endParaRPr lang="ru-RU"/>
            </a:p>
          </p:txBody>
        </p:sp>
        <p:sp>
          <p:nvSpPr>
            <p:cNvPr id="17" name="Стрелка вниз 16"/>
            <p:cNvSpPr/>
            <p:nvPr/>
          </p:nvSpPr>
          <p:spPr>
            <a:xfrm>
              <a:off x="9019595" y="3893398"/>
              <a:ext cx="179388" cy="219075"/>
            </a:xfrm>
            <a:prstGeom prst="downArrow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100803" tIns="50402" rIns="100803" bIns="50402" anchor="ctr"/>
            <a:lstStyle/>
            <a:p>
              <a:pPr algn="ctr" defTabSz="914288"/>
              <a:endParaRPr lang="ru-RU">
                <a:solidFill>
                  <a:schemeClr val="dk1"/>
                </a:solidFill>
              </a:endParaRPr>
            </a:p>
          </p:txBody>
        </p:sp>
        <p:sp>
          <p:nvSpPr>
            <p:cNvPr id="18" name="TextBox 11"/>
            <p:cNvSpPr txBox="1">
              <a:spLocks noChangeArrowheads="1"/>
            </p:cNvSpPr>
            <p:nvPr/>
          </p:nvSpPr>
          <p:spPr bwMode="auto">
            <a:xfrm>
              <a:off x="8058382" y="4731271"/>
              <a:ext cx="2150081" cy="790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0803" tIns="50402" rIns="100803" bIns="50402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00647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00647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00647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00647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ru-RU" dirty="0">
                  <a:solidFill>
                    <a:srgbClr val="008E40"/>
                  </a:solidFill>
                </a:rPr>
                <a:t>Редакционный</a:t>
              </a:r>
              <a:r>
                <a:rPr lang="ru-RU" dirty="0"/>
                <a:t> </a:t>
              </a:r>
              <a:r>
                <a:rPr lang="ru-RU" dirty="0">
                  <a:solidFill>
                    <a:srgbClr val="008E40"/>
                  </a:solidFill>
                </a:rPr>
                <a:t>отдел</a:t>
              </a:r>
            </a:p>
          </p:txBody>
        </p:sp>
        <p:sp>
          <p:nvSpPr>
            <p:cNvPr id="19" name="Стрелка вниз 18"/>
            <p:cNvSpPr/>
            <p:nvPr/>
          </p:nvSpPr>
          <p:spPr>
            <a:xfrm>
              <a:off x="9034117" y="4513783"/>
              <a:ext cx="179388" cy="217488"/>
            </a:xfrm>
            <a:prstGeom prst="downArrow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100803" tIns="50402" rIns="100803" bIns="50402" anchor="ctr"/>
            <a:lstStyle/>
            <a:p>
              <a:pPr algn="ctr" defTabSz="914288"/>
              <a:endParaRPr lang="ru-RU">
                <a:solidFill>
                  <a:schemeClr val="dk1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497"/>
            <a:ext cx="5062778" cy="340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8"/>
          <a:stretch/>
        </p:blipFill>
        <p:spPr bwMode="auto">
          <a:xfrm>
            <a:off x="2123728" y="3662056"/>
            <a:ext cx="5153133" cy="261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382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5644</TotalTime>
  <Words>4042</Words>
  <Application>Microsoft Office PowerPoint</Application>
  <PresentationFormat>Экран (4:3)</PresentationFormat>
  <Paragraphs>691</Paragraphs>
  <Slides>59</Slides>
  <Notes>59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АГРО-ботаническая иллюстрация</dc:title>
  <dc:creator>Цаценко</dc:creator>
  <cp:lastModifiedBy>\</cp:lastModifiedBy>
  <cp:revision>512</cp:revision>
  <dcterms:created xsi:type="dcterms:W3CDTF">2013-07-17T11:08:29Z</dcterms:created>
  <dcterms:modified xsi:type="dcterms:W3CDTF">2015-04-08T11:32:56Z</dcterms:modified>
</cp:coreProperties>
</file>