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6" r:id="rId7"/>
    <p:sldId id="269" r:id="rId8"/>
    <p:sldId id="267" r:id="rId9"/>
    <p:sldId id="268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218A3D"/>
    <a:srgbClr val="2E8838"/>
    <a:srgbClr val="60B556"/>
    <a:srgbClr val="A6D711"/>
    <a:srgbClr val="92C400"/>
    <a:srgbClr val="91C400"/>
    <a:srgbClr val="8ABF01"/>
    <a:srgbClr val="76B208"/>
    <a:srgbClr val="A0E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66" d="100"/>
          <a:sy n="66" d="100"/>
        </p:scale>
        <p:origin x="2058" y="10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B6-4F40-A914-B030B1EC86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B6-4F40-A914-B030B1EC862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B6-4F40-A914-B030B1EC8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70969776"/>
        <c:axId val="670987248"/>
      </c:barChart>
      <c:catAx>
        <c:axId val="67096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987248"/>
        <c:crosses val="autoZero"/>
        <c:auto val="1"/>
        <c:lblAlgn val="ctr"/>
        <c:lblOffset val="100"/>
        <c:noMultiLvlLbl val="0"/>
      </c:catAx>
      <c:valAx>
        <c:axId val="67098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96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B6-4F40-A914-B030B1EC86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B6-4F40-A914-B030B1EC862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B6-4F40-A914-B030B1EC8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70969776"/>
        <c:axId val="670987248"/>
      </c:barChart>
      <c:catAx>
        <c:axId val="67096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987248"/>
        <c:crosses val="autoZero"/>
        <c:auto val="1"/>
        <c:lblAlgn val="ctr"/>
        <c:lblOffset val="100"/>
        <c:noMultiLvlLbl val="0"/>
      </c:catAx>
      <c:valAx>
        <c:axId val="67098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96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C12B2-B2F5-49AB-80C0-88FE9CEF5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1E567A-8A53-43E1-A1E8-542745DD6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95B960-B6B0-4443-8FAD-6356E09F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39348B-82E1-43A1-88E8-E7856E987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F1CAEA-53E0-428F-B852-0229C974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63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2DA2F-2CC3-4591-ADB0-AFB42D91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114C14-0C56-40B9-8508-E8178B8C6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F0F20-E932-410E-B441-1DF682E74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C28DB1-8F7A-4041-9278-EDDC955B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54BD86-5054-489D-AACE-FD1A20B7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1ABFA4-81A1-4CB6-BAF3-A7C61BB65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EC018E-0816-4D7E-B695-2FB072892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9B0B76-6BB9-4105-943E-D4926139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2AF181-4B4B-4B23-A372-B2CFFD350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1C2000-59D4-4CBF-B1CA-4924966E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2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51E57-1B87-4C9E-8DA2-3321F229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320364-3B9D-4CF9-AF46-E1D8B7260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251B27-EC76-44E6-AC65-18159B1E6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50BA56-614F-4198-AC17-7DEB4181E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2AB0C4-F85D-4CFE-9EDC-4E1813E04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3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FEA06-7141-49E6-A5A5-D2A61D0DC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F6B2A3-0A82-4917-9E2E-C5FD686EF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1F7FF7-5284-4CA6-966B-58A1DDA59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5B88AC-E9D3-48DA-837F-C5E029096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CE9BC1-7763-428B-AE50-7D6AF928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66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D8032-EF2C-4B81-B22D-49431B4B3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3143C1-0BF2-4A1F-9013-B2C245A85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B51139-E9B5-47E6-88A0-DFE305C66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6D14BC-F727-485B-9D5F-526CD7726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F810CA-A433-48E1-AB49-CC20368A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89ED10-D701-441B-8051-AAC5ED598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50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3C1A2-3B51-4288-B01B-867B5F037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03A5F7-7C31-49FD-B928-90F668D30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46962D-2D87-4007-AC5B-033C00A36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A425C7-212F-496A-9835-DBA8353B7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BF27C5-CB32-4900-BB9C-BB656FB4F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AC990C-6F80-4ED4-BD3C-C7BAD643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CC128A-AA27-4C87-B0C6-94346A98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485049-F192-45D3-ADBF-5460254C9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68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D83C8-E533-4A72-A4D7-92904E1C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203CDC-684F-4BD3-BAC4-2930542D0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36018D-8E01-4B2F-A21F-8DC77091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E70FDB-F5D6-4F43-9ACB-9600F214C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83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C1BEDD-7ABC-493E-BE51-89125F12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F12025-B9BD-4EBF-9A27-0DE09ADB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4D4D95-144F-481F-BBC1-C5D03EF6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88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EF720-8D85-4AEF-8DD0-ABE51D50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29CCA7-6730-4B4D-83FF-9B462F2C0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130375-D3F2-4525-9217-6D7822FEA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B9E99E-943A-4EC3-AE7A-629DCCC2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46EFB5-508A-413F-8B13-B058FD3F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756FD3-D264-4316-8CBB-EE0E5E7A2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66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29D49-26A7-4751-9604-849170C1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CA3943-FF69-4253-AF69-D3D5A9F5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007651-DE94-4588-A4B0-C58D6F6AA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DA8CCF-5A0D-45AD-89DF-96A0D67C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A0F63C-6C98-4B4C-AEDF-AC1C52DCC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01D1DC-6D2F-485C-9273-BB3F4A48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3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57221-5DDE-4259-A5CB-4D9994179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B01AE1-4C0F-4155-9776-76DCEEC1B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62ADDB-D93B-4F2D-B877-59295802A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8DB16-C5B3-475F-924B-B05B860C9D8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16BBF2-EEF3-4EAC-954B-1153A7A3D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A92CA6-CC64-4B6A-ABA1-363AA6281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8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E89781-7062-46D7-A3B8-864C4D8C9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564" y="2924613"/>
            <a:ext cx="8585436" cy="1680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4EA10A-5DF7-49C5-B562-8DF1E500BAAF}"/>
              </a:ext>
            </a:extLst>
          </p:cNvPr>
          <p:cNvSpPr txBox="1"/>
          <p:nvPr/>
        </p:nvSpPr>
        <p:spPr>
          <a:xfrm>
            <a:off x="1235023" y="3473268"/>
            <a:ext cx="9721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презентации может быть очень длинным, но лучше не превышать размера в три строки, иначе будет смотреться тяжело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4E870B-9CB9-4552-B766-25811BBB85EE}"/>
              </a:ext>
            </a:extLst>
          </p:cNvPr>
          <p:cNvSpPr txBox="1"/>
          <p:nvPr/>
        </p:nvSpPr>
        <p:spPr>
          <a:xfrm>
            <a:off x="1235023" y="5516221"/>
            <a:ext cx="642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18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Фамилия Имя Отчество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C6AEEA-49C9-4908-BCCB-D884A8114925}"/>
              </a:ext>
            </a:extLst>
          </p:cNvPr>
          <p:cNvSpPr txBox="1"/>
          <p:nvPr/>
        </p:nvSpPr>
        <p:spPr>
          <a:xfrm>
            <a:off x="1235023" y="5885553"/>
            <a:ext cx="2610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должность и звания докладчика,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даже в две строки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8417C8-6DA4-409F-9491-8945C27D4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6" t="12387"/>
          <a:stretch/>
        </p:blipFill>
        <p:spPr>
          <a:xfrm>
            <a:off x="0" y="0"/>
            <a:ext cx="5336330" cy="26385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EB268B-56A7-4B7D-B1CE-A203FD12A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13" t="44815"/>
          <a:stretch/>
        </p:blipFill>
        <p:spPr>
          <a:xfrm rot="10800000">
            <a:off x="8161166" y="5196035"/>
            <a:ext cx="4030834" cy="16619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5236A4-E19D-44EF-AD29-0D5B80130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155" y="564319"/>
            <a:ext cx="3410719" cy="142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4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E89781-7062-46D7-A3B8-864C4D8C9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714" y="3755556"/>
            <a:ext cx="8938986" cy="17496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EA42D5CB-F43A-447C-AE6C-3AC029672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381000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BB239D-2200-4BF7-9203-CADA0F6959E1}"/>
              </a:ext>
            </a:extLst>
          </p:cNvPr>
          <p:cNvSpPr txBox="1"/>
          <p:nvPr/>
        </p:nvSpPr>
        <p:spPr>
          <a:xfrm>
            <a:off x="1175694" y="6363737"/>
            <a:ext cx="1490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4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94DBE0-C420-4E81-90C1-9BF7E2995CCD}"/>
              </a:ext>
            </a:extLst>
          </p:cNvPr>
          <p:cNvSpPr txBox="1"/>
          <p:nvPr/>
        </p:nvSpPr>
        <p:spPr>
          <a:xfrm>
            <a:off x="4692598" y="835618"/>
            <a:ext cx="642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18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Фамилия Имя Отчество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C84A73-7F8C-4215-A6A4-7B1732CBF08D}"/>
              </a:ext>
            </a:extLst>
          </p:cNvPr>
          <p:cNvSpPr txBox="1"/>
          <p:nvPr/>
        </p:nvSpPr>
        <p:spPr>
          <a:xfrm>
            <a:off x="4692597" y="1204950"/>
            <a:ext cx="43275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должность и звания докладчика,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даже в две строки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BE2CC7-C697-4112-943B-4EF5A1883DDE}"/>
              </a:ext>
            </a:extLst>
          </p:cNvPr>
          <p:cNvSpPr txBox="1"/>
          <p:nvPr/>
        </p:nvSpPr>
        <p:spPr>
          <a:xfrm>
            <a:off x="4692597" y="2035252"/>
            <a:ext cx="4327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18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(999) 887-76-54</a:t>
            </a:r>
            <a:endParaRPr lang="ru-RU" sz="1600" b="1" dirty="0">
              <a:solidFill>
                <a:srgbClr val="218A3D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319B3A-0BD9-4C28-9427-72489BC6F62D}"/>
              </a:ext>
            </a:extLst>
          </p:cNvPr>
          <p:cNvSpPr txBox="1"/>
          <p:nvPr/>
        </p:nvSpPr>
        <p:spPr>
          <a:xfrm>
            <a:off x="4692597" y="2452553"/>
            <a:ext cx="4327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18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familia.i@kubsau.ru</a:t>
            </a:r>
            <a:endParaRPr lang="ru-RU" sz="1600" b="1" dirty="0">
              <a:solidFill>
                <a:srgbClr val="218A3D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700F6A-A352-4FB1-9188-3EE9DC0651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/>
        </p:blipFill>
        <p:spPr>
          <a:xfrm rot="10800000">
            <a:off x="5353050" y="3174596"/>
            <a:ext cx="6838950" cy="368340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5B8CF2-E10A-4933-8D6A-14820C71C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714" y="4432370"/>
            <a:ext cx="3410719" cy="142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3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E89781-7062-46D7-A3B8-864C4D8C9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713" y="3755556"/>
            <a:ext cx="8948795" cy="1751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BB239D-2200-4BF7-9203-CADA0F6959E1}"/>
              </a:ext>
            </a:extLst>
          </p:cNvPr>
          <p:cNvSpPr txBox="1"/>
          <p:nvPr/>
        </p:nvSpPr>
        <p:spPr>
          <a:xfrm>
            <a:off x="1175694" y="6363737"/>
            <a:ext cx="1490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4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94DBE0-C420-4E81-90C1-9BF7E2995CCD}"/>
              </a:ext>
            </a:extLst>
          </p:cNvPr>
          <p:cNvSpPr txBox="1"/>
          <p:nvPr/>
        </p:nvSpPr>
        <p:spPr>
          <a:xfrm>
            <a:off x="1233715" y="833693"/>
            <a:ext cx="642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18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Нет </a:t>
            </a:r>
            <a:r>
              <a:rPr lang="en-US" b="1" dirty="0">
                <a:solidFill>
                  <a:srgbClr val="218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QR-</a:t>
            </a:r>
            <a:r>
              <a:rPr lang="ru-RU" b="1" dirty="0">
                <a:solidFill>
                  <a:srgbClr val="218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C84A73-7F8C-4215-A6A4-7B1732CBF08D}"/>
              </a:ext>
            </a:extLst>
          </p:cNvPr>
          <p:cNvSpPr txBox="1"/>
          <p:nvPr/>
        </p:nvSpPr>
        <p:spPr>
          <a:xfrm>
            <a:off x="1233714" y="1203025"/>
            <a:ext cx="43275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должность и звания докладчика,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даже в две строки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BE2CC7-C697-4112-943B-4EF5A1883DDE}"/>
              </a:ext>
            </a:extLst>
          </p:cNvPr>
          <p:cNvSpPr txBox="1"/>
          <p:nvPr/>
        </p:nvSpPr>
        <p:spPr>
          <a:xfrm>
            <a:off x="1233714" y="2033327"/>
            <a:ext cx="4327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18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(999) 887-76-54</a:t>
            </a:r>
            <a:endParaRPr lang="ru-RU" sz="1600" b="1" dirty="0">
              <a:solidFill>
                <a:srgbClr val="218A3D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319B3A-0BD9-4C28-9427-72489BC6F62D}"/>
              </a:ext>
            </a:extLst>
          </p:cNvPr>
          <p:cNvSpPr txBox="1"/>
          <p:nvPr/>
        </p:nvSpPr>
        <p:spPr>
          <a:xfrm>
            <a:off x="1233714" y="2450628"/>
            <a:ext cx="4327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18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familia.i@kubsau.ru</a:t>
            </a:r>
            <a:endParaRPr lang="ru-RU" sz="1600" b="1" dirty="0">
              <a:solidFill>
                <a:srgbClr val="218A3D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606C474-50EE-461B-AAD3-9ACA155690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 rot="10800000">
            <a:off x="5353050" y="3174596"/>
            <a:ext cx="6838950" cy="368340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2A646F-5591-433B-8B99-6B53D1598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713" y="4432466"/>
            <a:ext cx="3410719" cy="142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8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рава, внешний, поле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4F532662-58B5-4F71-8DA2-0098665F4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8" y="1018216"/>
            <a:ext cx="1521954" cy="45167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3D081F-86BF-430B-98F1-7D04D5669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" y="0"/>
            <a:ext cx="121859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38903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выступления, презентации или Фамилия Имя и Отчество докладчика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269591-7EA5-41E6-9EEB-4732B9C6AE05}"/>
              </a:ext>
            </a:extLst>
          </p:cNvPr>
          <p:cNvSpPr txBox="1"/>
          <p:nvPr/>
        </p:nvSpPr>
        <p:spPr>
          <a:xfrm>
            <a:off x="2465379" y="556551"/>
            <a:ext cx="93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слайда не стоит делать излишне крупным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0F3CBC-EF71-48E0-AEFB-2F8D222C28DD}"/>
              </a:ext>
            </a:extLst>
          </p:cNvPr>
          <p:cNvSpPr txBox="1"/>
          <p:nvPr/>
        </p:nvSpPr>
        <p:spPr>
          <a:xfrm>
            <a:off x="2465379" y="2196667"/>
            <a:ext cx="8923653" cy="3099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Сам текст тоже достаточно делать размером в 14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Куда важнее – межстрочный интервал. Чем меньше межстрочный интервал, тем сложнее читать текст. Даже если он написан очень крупно. Более того, в последнее время презентации все чаще демонстрируются на экранах с высокой контрастностью или вовсе на экране устройства слушателя. Поэтому размер шрифта перестал играть решающую роль в восприятии презентации.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Куда важнее соблюсти интервалы между блоками «Заголовок» – «Подзаголовок» – «Текст», а также между изображениями и текстом.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Как видите, этот слайд прост, но его легко читать. При этом здесь поместилось 760 символов и 108 слов.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2055F1-0C6E-4D67-A47A-BD4F83322427}"/>
              </a:ext>
            </a:extLst>
          </p:cNvPr>
          <p:cNvSpPr txBox="1"/>
          <p:nvPr/>
        </p:nvSpPr>
        <p:spPr>
          <a:xfrm>
            <a:off x="2465379" y="1174826"/>
            <a:ext cx="6399221" cy="661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на слайде достаточно свободного пространства, заголовок сам будет бросаться в глаза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A9F489-EA2E-4AA3-9558-0359354FC34B}"/>
              </a:ext>
            </a:extLst>
          </p:cNvPr>
          <p:cNvSpPr/>
          <p:nvPr/>
        </p:nvSpPr>
        <p:spPr>
          <a:xfrm>
            <a:off x="223838" y="211931"/>
            <a:ext cx="1033462" cy="62865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smolencev.v\Desktop\Обменник\ФОТОБАНКА Кубанского ГАУ\Logotype KubSAU\png\logo_goriz2.png">
            <a:extLst>
              <a:ext uri="{FF2B5EF4-FFF2-40B4-BE49-F238E27FC236}">
                <a16:creationId xmlns:a16="http://schemas.microsoft.com/office/drawing/2014/main" id="{B0EE8BAC-ADC5-4323-9D32-92DBB43FA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52"/>
          <a:stretch/>
        </p:blipFill>
        <p:spPr bwMode="auto">
          <a:xfrm>
            <a:off x="538979" y="211931"/>
            <a:ext cx="403179" cy="71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12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рава, внешний, поле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4F532662-58B5-4F71-8DA2-0098665F4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8" y="1018216"/>
            <a:ext cx="1521954" cy="45167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9CB6B2-2A6C-4CD4-ABB9-07115478E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" y="0"/>
            <a:ext cx="121859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38903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выступления, презентации или Фамилия Имя и Отчество докладчика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269591-7EA5-41E6-9EEB-4732B9C6AE05}"/>
              </a:ext>
            </a:extLst>
          </p:cNvPr>
          <p:cNvSpPr txBox="1"/>
          <p:nvPr/>
        </p:nvSpPr>
        <p:spPr>
          <a:xfrm>
            <a:off x="2465379" y="556551"/>
            <a:ext cx="93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Еще очень важно соблюдать поля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0F3CBC-EF71-48E0-AEFB-2F8D222C28DD}"/>
              </a:ext>
            </a:extLst>
          </p:cNvPr>
          <p:cNvSpPr txBox="1"/>
          <p:nvPr/>
        </p:nvSpPr>
        <p:spPr>
          <a:xfrm>
            <a:off x="2465379" y="2196667"/>
            <a:ext cx="8923653" cy="3407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Что-нибудь важное можно выделять не только жирным начертанием. Гораздо лучше добавлять к выделению более </a:t>
            </a:r>
            <a:r>
              <a:rPr lang="ru-RU" sz="1400" dirty="0">
                <a:latin typeface="Arial Black" panose="020B0A04020102020204" pitchFamily="34" charset="0"/>
                <a:cs typeface="Arial" panose="020B0604020202020204" pitchFamily="34" charset="0"/>
              </a:rPr>
              <a:t>плотный шрифт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1400" b="1" dirty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 текста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А лучше всего – </a:t>
            </a:r>
            <a:r>
              <a:rPr lang="ru-RU" sz="1400" dirty="0">
                <a:solidFill>
                  <a:srgbClr val="2E88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оба варианта разом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Да, в заголовках </a:t>
            </a:r>
            <a:r>
              <a:rPr lang="ru-RU" sz="1400" dirty="0">
                <a:solidFill>
                  <a:srgbClr val="2E88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не стоит ставить точки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Как бы вам этого не хотелось. А вот в конце предложений в тексте – не возбраняется.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Самый хороший маркерный список – это тот список: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который выделен простыми точками (без «дизайна»);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который имеет достаточный межстрочный интервал;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элементы которого начинаются с маленькой буквы, а завершаются точкой.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2055F1-0C6E-4D67-A47A-BD4F83322427}"/>
              </a:ext>
            </a:extLst>
          </p:cNvPr>
          <p:cNvSpPr txBox="1"/>
          <p:nvPr/>
        </p:nvSpPr>
        <p:spPr>
          <a:xfrm>
            <a:off x="2465379" y="1174826"/>
            <a:ext cx="6399221" cy="661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 вас не так много текста – не бойтесь отступов по краям слайда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B0EAF36-423C-47E3-AC7D-74FB68B9C694}"/>
              </a:ext>
            </a:extLst>
          </p:cNvPr>
          <p:cNvSpPr/>
          <p:nvPr/>
        </p:nvSpPr>
        <p:spPr>
          <a:xfrm>
            <a:off x="223838" y="211931"/>
            <a:ext cx="1033462" cy="62865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:\Users\smolencev.v\Desktop\Обменник\ФОТОБАНКА Кубанского ГАУ\Logotype KubSAU\png\logo_goriz2.png">
            <a:extLst>
              <a:ext uri="{FF2B5EF4-FFF2-40B4-BE49-F238E27FC236}">
                <a16:creationId xmlns:a16="http://schemas.microsoft.com/office/drawing/2014/main" id="{761FB21E-9426-48C4-BC60-CABDE41F3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52"/>
          <a:stretch/>
        </p:blipFill>
        <p:spPr bwMode="auto">
          <a:xfrm>
            <a:off x="538979" y="211931"/>
            <a:ext cx="403179" cy="71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581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рава, внешний, поле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4F532662-58B5-4F71-8DA2-0098665F4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8" y="1018216"/>
            <a:ext cx="1521954" cy="451676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9F0E7B6-6C71-40E6-AA10-2D49B047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" y="0"/>
            <a:ext cx="121859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38903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выступления, презентации или Фамилия Имя и Отчество докладчика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269591-7EA5-41E6-9EEB-4732B9C6AE05}"/>
              </a:ext>
            </a:extLst>
          </p:cNvPr>
          <p:cNvSpPr txBox="1"/>
          <p:nvPr/>
        </p:nvSpPr>
        <p:spPr>
          <a:xfrm>
            <a:off x="2465379" y="556551"/>
            <a:ext cx="936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Опять про заголовки – не стоит их выравнивать по центру: мы привыкли читать слева направо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0F3CBC-EF71-48E0-AEFB-2F8D222C28DD}"/>
              </a:ext>
            </a:extLst>
          </p:cNvPr>
          <p:cNvSpPr txBox="1"/>
          <p:nvPr/>
        </p:nvSpPr>
        <p:spPr>
          <a:xfrm>
            <a:off x="2465379" y="2140609"/>
            <a:ext cx="8923653" cy="1822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 выравнивайте текст по ширине. В </a:t>
            </a:r>
            <a:r>
              <a:rPr lang="en-US" sz="1400" dirty="0">
                <a:solidFill>
                  <a:srgbClr val="2E88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PowerPoint</a:t>
            </a:r>
            <a:r>
              <a:rPr lang="ru-RU" sz="1400" dirty="0">
                <a:solidFill>
                  <a:srgbClr val="2E88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нет переносов слов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и ваш текст будет разбавлен некрасивыми промежутками между словами.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1400" b="1" dirty="0">
                <a:solidFill>
                  <a:srgbClr val="2E88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Избегайте анимации.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Помните, что часто участники конференций просят презентации в формате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в котором анимации не работают, но при этом могут исчезнуть важные данные. Используйте анимацию только тогда, когда это действительно необходимо.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2055F1-0C6E-4D67-A47A-BD4F83322427}"/>
              </a:ext>
            </a:extLst>
          </p:cNvPr>
          <p:cNvSpPr txBox="1"/>
          <p:nvPr/>
        </p:nvSpPr>
        <p:spPr>
          <a:xfrm>
            <a:off x="2465379" y="1441526"/>
            <a:ext cx="6399221" cy="366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же правило касается подзаголовков и всего текста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D55F87-4902-4FF9-86C6-FF845943DA1B}"/>
              </a:ext>
            </a:extLst>
          </p:cNvPr>
          <p:cNvSpPr/>
          <p:nvPr/>
        </p:nvSpPr>
        <p:spPr>
          <a:xfrm>
            <a:off x="2465379" y="4184999"/>
            <a:ext cx="8923653" cy="19828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99E809-C194-40EE-A477-A60F8026967B}"/>
              </a:ext>
            </a:extLst>
          </p:cNvPr>
          <p:cNvSpPr txBox="1"/>
          <p:nvPr/>
        </p:nvSpPr>
        <p:spPr>
          <a:xfrm>
            <a:off x="2768600" y="4390042"/>
            <a:ext cx="8077200" cy="1498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14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Иногда на слайде остается много пустого места. Это нормально. Не нужно заполнять его чем-нибудь только для того, чтобы заполнить. Пустое место – это тоже элемент вашего слайда.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14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еще не стоит в таких случаях опускать весь текст с заголовком в середину слайда. Пусть лучше здесь будет пустота.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06555AF-5787-43B7-8853-B764E8FF1A80}"/>
              </a:ext>
            </a:extLst>
          </p:cNvPr>
          <p:cNvSpPr/>
          <p:nvPr/>
        </p:nvSpPr>
        <p:spPr>
          <a:xfrm>
            <a:off x="223838" y="211931"/>
            <a:ext cx="1033462" cy="62865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C:\Users\smolencev.v\Desktop\Обменник\ФОТОБАНКА Кубанского ГАУ\Logotype KubSAU\png\logo_goriz2.png">
            <a:extLst>
              <a:ext uri="{FF2B5EF4-FFF2-40B4-BE49-F238E27FC236}">
                <a16:creationId xmlns:a16="http://schemas.microsoft.com/office/drawing/2014/main" id="{998BD411-B88B-49C3-90F1-435CFD51E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52"/>
          <a:stretch/>
        </p:blipFill>
        <p:spPr bwMode="auto">
          <a:xfrm>
            <a:off x="538979" y="211931"/>
            <a:ext cx="403179" cy="71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61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лаги на День Победы 75 лет купить с доставкой">
            <a:extLst>
              <a:ext uri="{FF2B5EF4-FFF2-40B4-BE49-F238E27FC236}">
                <a16:creationId xmlns:a16="http://schemas.microsoft.com/office/drawing/2014/main" id="{16079EA0-EEA8-4598-B000-8A27C2FA6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90" y="1279598"/>
            <a:ext cx="1536508" cy="438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FE04BF-9E94-4ADE-8062-F69F111D0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38903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выступления, презентации или Фамилия Имя и Отчество докладчика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269591-7EA5-41E6-9EEB-4732B9C6AE05}"/>
              </a:ext>
            </a:extLst>
          </p:cNvPr>
          <p:cNvSpPr txBox="1"/>
          <p:nvPr/>
        </p:nvSpPr>
        <p:spPr>
          <a:xfrm>
            <a:off x="2465379" y="556551"/>
            <a:ext cx="936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«Рабочее» поле этих слайдов специально сделано максимально пустым и белым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0F3CBC-EF71-48E0-AEFB-2F8D222C28DD}"/>
              </a:ext>
            </a:extLst>
          </p:cNvPr>
          <p:cNvSpPr txBox="1"/>
          <p:nvPr/>
        </p:nvSpPr>
        <p:spPr>
          <a:xfrm>
            <a:off x="2465379" y="1723239"/>
            <a:ext cx="8380421" cy="1021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 у вас появляется больше пространство для творчества, даже не смотря на то, что слева «украдено» несколько сантиметров. Вы уже это не замечаете, хотя сначала наверняка «резало глаз».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33359B-9FA7-42AB-9525-B55815B733C6}"/>
              </a:ext>
            </a:extLst>
          </p:cNvPr>
          <p:cNvSpPr txBox="1"/>
          <p:nvPr/>
        </p:nvSpPr>
        <p:spPr>
          <a:xfrm>
            <a:off x="3813405" y="4353498"/>
            <a:ext cx="5048394" cy="1021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1400" b="1" dirty="0">
                <a:solidFill>
                  <a:srgbClr val="2E88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Вот этот рисунок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можно заменить любым другим «тематическим» изображением. Просто вставьте изображение и поставьте его «На задний план».</a:t>
            </a: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B1460168-CFB6-49BB-9524-8E9B8BA09A13}"/>
              </a:ext>
            </a:extLst>
          </p:cNvPr>
          <p:cNvSpPr/>
          <p:nvPr/>
        </p:nvSpPr>
        <p:spPr>
          <a:xfrm rot="904941">
            <a:off x="1505597" y="3411353"/>
            <a:ext cx="2908300" cy="676732"/>
          </a:xfrm>
          <a:custGeom>
            <a:avLst/>
            <a:gdLst>
              <a:gd name="connsiteX0" fmla="*/ 2908300 w 2908300"/>
              <a:gd name="connsiteY0" fmla="*/ 676732 h 676732"/>
              <a:gd name="connsiteX1" fmla="*/ 1778000 w 2908300"/>
              <a:gd name="connsiteY1" fmla="*/ 3632 h 676732"/>
              <a:gd name="connsiteX2" fmla="*/ 0 w 2908300"/>
              <a:gd name="connsiteY2" fmla="*/ 410032 h 67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8300" h="676732">
                <a:moveTo>
                  <a:pt x="2908300" y="676732"/>
                </a:moveTo>
                <a:cubicBezTo>
                  <a:pt x="2585508" y="362407"/>
                  <a:pt x="2262717" y="48082"/>
                  <a:pt x="1778000" y="3632"/>
                </a:cubicBezTo>
                <a:cubicBezTo>
                  <a:pt x="1293283" y="-40818"/>
                  <a:pt x="317500" y="335949"/>
                  <a:pt x="0" y="410032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2A59ABB-2411-4FC6-86D4-13DF0B9C5A4A}"/>
              </a:ext>
            </a:extLst>
          </p:cNvPr>
          <p:cNvSpPr/>
          <p:nvPr/>
        </p:nvSpPr>
        <p:spPr>
          <a:xfrm>
            <a:off x="226219" y="211931"/>
            <a:ext cx="1033462" cy="62865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C:\Users\smolencev.v\Desktop\Обменник\ФОТОБАНКА Кубанского ГАУ\Logotype KubSAU\png\logo_goriz2.png">
            <a:extLst>
              <a:ext uri="{FF2B5EF4-FFF2-40B4-BE49-F238E27FC236}">
                <a16:creationId xmlns:a16="http://schemas.microsoft.com/office/drawing/2014/main" id="{6FA4BC90-5F6D-4C40-8394-F36A3991F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52"/>
          <a:stretch/>
        </p:blipFill>
        <p:spPr bwMode="auto">
          <a:xfrm>
            <a:off x="538979" y="211931"/>
            <a:ext cx="403179" cy="71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80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C5957C-9706-4C4E-883F-CF6E1E3BB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38903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выступления, презентации или Фамилия Имя и Отчество докладчика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269591-7EA5-41E6-9EEB-4732B9C6AE05}"/>
              </a:ext>
            </a:extLst>
          </p:cNvPr>
          <p:cNvSpPr txBox="1"/>
          <p:nvPr/>
        </p:nvSpPr>
        <p:spPr>
          <a:xfrm>
            <a:off x="2465379" y="556551"/>
            <a:ext cx="936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нужно еще больше пространства – можно использовать такой макет наряду с предыдущими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2055F1-0C6E-4D67-A47A-BD4F83322427}"/>
              </a:ext>
            </a:extLst>
          </p:cNvPr>
          <p:cNvSpPr txBox="1"/>
          <p:nvPr/>
        </p:nvSpPr>
        <p:spPr>
          <a:xfrm>
            <a:off x="2465379" y="1441526"/>
            <a:ext cx="6399221" cy="366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так же применимо в 209 гл., где важна симметрия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E53563-A70B-4134-B8FD-28B5E5D72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578895"/>
              </p:ext>
            </p:extLst>
          </p:nvPr>
        </p:nvGraphicFramePr>
        <p:xfrm>
          <a:off x="317499" y="2001543"/>
          <a:ext cx="11557000" cy="437962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86300">
                  <a:extLst>
                    <a:ext uri="{9D8B030D-6E8A-4147-A177-3AD203B41FA5}">
                      <a16:colId xmlns:a16="http://schemas.microsoft.com/office/drawing/2014/main" val="3700675947"/>
                    </a:ext>
                  </a:extLst>
                </a:gridCol>
                <a:gridCol w="6870700">
                  <a:extLst>
                    <a:ext uri="{9D8B030D-6E8A-4147-A177-3AD203B41FA5}">
                      <a16:colId xmlns:a16="http://schemas.microsoft.com/office/drawing/2014/main" val="1202152200"/>
                    </a:ext>
                  </a:extLst>
                </a:gridCol>
              </a:tblGrid>
              <a:tr h="375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Показатель</a:t>
                      </a:r>
                    </a:p>
                  </a:txBody>
                  <a:tcPr marL="53897" marR="53897" marT="26949" marB="2694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marL="53897" marR="53897" marT="26949" marB="2694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880042"/>
                  </a:ext>
                </a:extLst>
              </a:tr>
              <a:tr h="215589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Дата создания образовательной организации</a:t>
                      </a:r>
                    </a:p>
                  </a:txBody>
                  <a:tcPr marL="53897" marR="53897" marT="26949" marB="2694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12 марта 1922 года</a:t>
                      </a:r>
                    </a:p>
                  </a:txBody>
                  <a:tcPr marL="53897" marR="53897" marT="26949" marB="2694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3323375"/>
                  </a:ext>
                </a:extLst>
              </a:tr>
              <a:tr h="215589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Адрес местонахождения образовательной организации</a:t>
                      </a:r>
                    </a:p>
                  </a:txBody>
                  <a:tcPr marL="53897" marR="53897" marT="26949" marB="2694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350044, Краснодарский край, город Краснодар, улица им. Калинина, дом 13</a:t>
                      </a:r>
                    </a:p>
                  </a:txBody>
                  <a:tcPr marL="53897" marR="53897" marT="26949" marB="2694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2554803"/>
                  </a:ext>
                </a:extLst>
              </a:tr>
              <a:tr h="1832510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Режим, график работы</a:t>
                      </a:r>
                    </a:p>
                  </a:txBody>
                  <a:tcPr marL="53897" marR="53897" marT="26949" marB="2694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</a:rPr>
                        <a:t>Административно-хозяйственные подразделения: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Понедельник - четверг: 08:00–17:00; пятница: 08:00–16:00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Перерыв: 12.00–12.48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Выходной: суббота — воскресенье</a:t>
                      </a:r>
                      <a:br>
                        <a:rPr lang="ru-RU" sz="1400" dirty="0">
                          <a:effectLst/>
                        </a:rPr>
                      </a:b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Учебный процесс:</a:t>
                      </a:r>
                      <a:r>
                        <a:rPr lang="ru-RU" sz="1400" dirty="0">
                          <a:effectLst/>
                        </a:rPr>
                        <a:t> Понедельник - суббота: 08:00–18:50, согласно расписанию учебных занятий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Выходной: воскресенье</a:t>
                      </a:r>
                      <a:br>
                        <a:rPr lang="ru-RU" sz="1400" dirty="0">
                          <a:effectLst/>
                        </a:rPr>
                      </a:b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Вход в учебные корпуса и общежития</a:t>
                      </a:r>
                      <a:r>
                        <a:rPr lang="ru-RU" sz="1400" dirty="0">
                          <a:effectLst/>
                        </a:rPr>
                        <a:t> — по пропускам и студенческим билетам.</a:t>
                      </a:r>
                      <a:br>
                        <a:rPr lang="ru-RU" sz="1400" dirty="0">
                          <a:effectLst/>
                        </a:rPr>
                      </a:br>
                      <a:endParaRPr lang="ru-RU" sz="1400" dirty="0">
                        <a:effectLst/>
                      </a:endParaRPr>
                    </a:p>
                  </a:txBody>
                  <a:tcPr marL="53897" marR="53897" marT="26949" marB="2694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9173606"/>
                  </a:ext>
                </a:extLst>
              </a:tr>
              <a:tr h="215589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Контактные телефоны</a:t>
                      </a:r>
                    </a:p>
                  </a:txBody>
                  <a:tcPr marL="53897" marR="53897" marT="26949" marB="2694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+7 (861) 221-59-42</a:t>
                      </a:r>
                    </a:p>
                  </a:txBody>
                  <a:tcPr marL="53897" marR="53897" marT="26949" marB="2694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967942"/>
                  </a:ext>
                </a:extLst>
              </a:tr>
              <a:tr h="215589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Факсы</a:t>
                      </a:r>
                    </a:p>
                  </a:txBody>
                  <a:tcPr marL="53897" marR="53897" marT="26949" marB="2694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+7 (861) 221-58-85</a:t>
                      </a:r>
                    </a:p>
                  </a:txBody>
                  <a:tcPr marL="53897" marR="53897" marT="26949" marB="2694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888120"/>
                  </a:ext>
                </a:extLst>
              </a:tr>
              <a:tr h="215589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Адреса электронной почты</a:t>
                      </a:r>
                    </a:p>
                  </a:txBody>
                  <a:tcPr marL="53897" marR="53897" marT="26949" marB="2694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mail@kubsau.ru</a:t>
                      </a:r>
                    </a:p>
                  </a:txBody>
                  <a:tcPr marL="53897" marR="53897" marT="26949" marB="2694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4036573"/>
                  </a:ext>
                </a:extLst>
              </a:tr>
              <a:tr h="215589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Официальный сайт университета в сети "Интернет"</a:t>
                      </a:r>
                    </a:p>
                  </a:txBody>
                  <a:tcPr marL="53897" marR="53897" marT="26949" marB="2694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https://kubsau.ru</a:t>
                      </a:r>
                    </a:p>
                  </a:txBody>
                  <a:tcPr marL="53897" marR="53897" marT="26949" marB="2694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4563361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A8D657A-AB1C-45F3-A706-CBDC47F795A6}"/>
              </a:ext>
            </a:extLst>
          </p:cNvPr>
          <p:cNvSpPr/>
          <p:nvPr/>
        </p:nvSpPr>
        <p:spPr>
          <a:xfrm>
            <a:off x="0" y="0"/>
            <a:ext cx="1033462" cy="62865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smolencev.v\Desktop\Обменник\ФОТОБАНКА Кубанского ГАУ\Logotype KubSAU\png\logo_goriz2.png">
            <a:extLst>
              <a:ext uri="{FF2B5EF4-FFF2-40B4-BE49-F238E27FC236}">
                <a16:creationId xmlns:a16="http://schemas.microsoft.com/office/drawing/2014/main" id="{6250FD58-889E-42E6-BE63-732F077E0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52"/>
          <a:stretch/>
        </p:blipFill>
        <p:spPr bwMode="auto">
          <a:xfrm>
            <a:off x="418259" y="140380"/>
            <a:ext cx="292193" cy="52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79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C5C0A1-9023-4750-A84B-334544753D3E}"/>
              </a:ext>
            </a:extLst>
          </p:cNvPr>
          <p:cNvSpPr/>
          <p:nvPr/>
        </p:nvSpPr>
        <p:spPr>
          <a:xfrm>
            <a:off x="-3048" y="-11197"/>
            <a:ext cx="12188951" cy="687872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1000"/>
                </a:schemeClr>
              </a:gs>
              <a:gs pos="50000">
                <a:schemeClr val="bg1">
                  <a:alpha val="65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A55AC9B-043C-40FF-9DAE-64B047F72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0"/>
            <a:ext cx="121859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38903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выступления, презентации или Фамилия Имя и Отчество докладчика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84A87316-FD74-4025-B43B-231EC9703B8A}"/>
              </a:ext>
            </a:extLst>
          </p:cNvPr>
          <p:cNvGraphicFramePr/>
          <p:nvPr/>
        </p:nvGraphicFramePr>
        <p:xfrm>
          <a:off x="1282700" y="546101"/>
          <a:ext cx="10106332" cy="566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692638E-EE76-458B-BCED-BDBFBB529F42}"/>
              </a:ext>
            </a:extLst>
          </p:cNvPr>
          <p:cNvSpPr/>
          <p:nvPr/>
        </p:nvSpPr>
        <p:spPr>
          <a:xfrm>
            <a:off x="9145" y="30251"/>
            <a:ext cx="1033462" cy="62865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smolencev.v\Desktop\Обменник\ФОТОБАНКА Кубанского ГАУ\Logotype KubSAU\png\logo_goriz2.png">
            <a:extLst>
              <a:ext uri="{FF2B5EF4-FFF2-40B4-BE49-F238E27FC236}">
                <a16:creationId xmlns:a16="http://schemas.microsoft.com/office/drawing/2014/main" id="{D540C6CA-7EA6-447A-B731-F93F25B64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52"/>
          <a:stretch/>
        </p:blipFill>
        <p:spPr bwMode="auto">
          <a:xfrm>
            <a:off x="418259" y="140380"/>
            <a:ext cx="292193" cy="52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61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убГАУ Кубанский государственный аграрный университет 2020">
            <a:extLst>
              <a:ext uri="{FF2B5EF4-FFF2-40B4-BE49-F238E27FC236}">
                <a16:creationId xmlns:a16="http://schemas.microsoft.com/office/drawing/2014/main" id="{27D04825-F0A2-4EA4-9DF3-AFAD4B9A9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25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C5957C-9706-4C4E-883F-CF6E1E3BB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38903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выступления, презентации или Фамилия Имя и Отчество докладчика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768018-4560-4664-9802-04306ED85571}"/>
              </a:ext>
            </a:extLst>
          </p:cNvPr>
          <p:cNvSpPr/>
          <p:nvPr/>
        </p:nvSpPr>
        <p:spPr>
          <a:xfrm>
            <a:off x="9145" y="30251"/>
            <a:ext cx="1033462" cy="62865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smolencev.v\Desktop\Обменник\ФОТОБАНКА Кубанского ГАУ\Logotype KubSAU\png\logo_goriz2.png">
            <a:extLst>
              <a:ext uri="{FF2B5EF4-FFF2-40B4-BE49-F238E27FC236}">
                <a16:creationId xmlns:a16="http://schemas.microsoft.com/office/drawing/2014/main" id="{3066DD6A-4117-4F25-A661-FA3834ADD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52"/>
          <a:stretch/>
        </p:blipFill>
        <p:spPr bwMode="auto">
          <a:xfrm>
            <a:off x="418259" y="140380"/>
            <a:ext cx="292193" cy="52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22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Краснодарский край - Тема номера: Краснодарскому краю – 80 лет">
            <a:extLst>
              <a:ext uri="{FF2B5EF4-FFF2-40B4-BE49-F238E27FC236}">
                <a16:creationId xmlns:a16="http://schemas.microsoft.com/office/drawing/2014/main" id="{E2A4C3FE-8965-43BD-A565-F2E40D052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5"/>
          <a:stretch/>
        </p:blipFill>
        <p:spPr bwMode="auto">
          <a:xfrm>
            <a:off x="0" y="0"/>
            <a:ext cx="12232640" cy="682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C5C0A1-9023-4750-A84B-334544753D3E}"/>
              </a:ext>
            </a:extLst>
          </p:cNvPr>
          <p:cNvSpPr/>
          <p:nvPr/>
        </p:nvSpPr>
        <p:spPr>
          <a:xfrm>
            <a:off x="-3048" y="-11197"/>
            <a:ext cx="12188951" cy="687872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1000"/>
                </a:schemeClr>
              </a:gs>
              <a:gs pos="50000">
                <a:schemeClr val="bg1">
                  <a:alpha val="65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A55AC9B-043C-40FF-9DAE-64B047F72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0"/>
            <a:ext cx="121859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38903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выступления, презентации или Фамилия Имя и Отчество докладчика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84A87316-FD74-4025-B43B-231EC9703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791683"/>
              </p:ext>
            </p:extLst>
          </p:nvPr>
        </p:nvGraphicFramePr>
        <p:xfrm>
          <a:off x="1282700" y="546101"/>
          <a:ext cx="10106332" cy="566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4880BAC-A2D3-400E-AEB0-8BB3AB699D1D}"/>
              </a:ext>
            </a:extLst>
          </p:cNvPr>
          <p:cNvSpPr/>
          <p:nvPr/>
        </p:nvSpPr>
        <p:spPr>
          <a:xfrm>
            <a:off x="9145" y="30251"/>
            <a:ext cx="1033462" cy="62865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smolencev.v\Desktop\Обменник\ФОТОБАНКА Кубанского ГАУ\Logotype KubSAU\png\logo_goriz2.png">
            <a:extLst>
              <a:ext uri="{FF2B5EF4-FFF2-40B4-BE49-F238E27FC236}">
                <a16:creationId xmlns:a16="http://schemas.microsoft.com/office/drawing/2014/main" id="{2E1CDF11-A2F6-4849-961A-FC12BBA1E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52"/>
          <a:stretch/>
        </p:blipFill>
        <p:spPr bwMode="auto">
          <a:xfrm>
            <a:off x="418259" y="140380"/>
            <a:ext cx="292193" cy="52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420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829</Words>
  <Application>Microsoft Office PowerPoint</Application>
  <PresentationFormat>Широкоэкранный</PresentationFormat>
  <Paragraphs>99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Леонид Попок</dc:creator>
  <cp:lastModifiedBy>Леонид Попок</cp:lastModifiedBy>
  <cp:revision>107</cp:revision>
  <dcterms:created xsi:type="dcterms:W3CDTF">2021-03-28T19:00:53Z</dcterms:created>
  <dcterms:modified xsi:type="dcterms:W3CDTF">2024-03-12T08:03:23Z</dcterms:modified>
</cp:coreProperties>
</file>